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336" r:id="rId5"/>
    <p:sldId id="299" r:id="rId6"/>
    <p:sldId id="338" r:id="rId7"/>
    <p:sldId id="300" r:id="rId8"/>
    <p:sldId id="339" r:id="rId9"/>
    <p:sldId id="266" r:id="rId10"/>
    <p:sldId id="324" r:id="rId11"/>
    <p:sldId id="301" r:id="rId12"/>
    <p:sldId id="340" r:id="rId13"/>
    <p:sldId id="303" r:id="rId14"/>
    <p:sldId id="304" r:id="rId15"/>
    <p:sldId id="337" r:id="rId16"/>
    <p:sldId id="302" r:id="rId17"/>
    <p:sldId id="306" r:id="rId18"/>
    <p:sldId id="307" r:id="rId19"/>
    <p:sldId id="305" r:id="rId20"/>
    <p:sldId id="325" r:id="rId21"/>
    <p:sldId id="326" r:id="rId22"/>
    <p:sldId id="262" r:id="rId23"/>
    <p:sldId id="308" r:id="rId24"/>
    <p:sldId id="264" r:id="rId25"/>
    <p:sldId id="260" r:id="rId26"/>
    <p:sldId id="261" r:id="rId27"/>
    <p:sldId id="330" r:id="rId28"/>
    <p:sldId id="327" r:id="rId29"/>
    <p:sldId id="291" r:id="rId30"/>
    <p:sldId id="292" r:id="rId31"/>
    <p:sldId id="269" r:id="rId32"/>
    <p:sldId id="270" r:id="rId33"/>
    <p:sldId id="331" r:id="rId34"/>
    <p:sldId id="332" r:id="rId35"/>
    <p:sldId id="271" r:id="rId36"/>
    <p:sldId id="272" r:id="rId37"/>
    <p:sldId id="273" r:id="rId38"/>
    <p:sldId id="309" r:id="rId39"/>
    <p:sldId id="334" r:id="rId40"/>
    <p:sldId id="274" r:id="rId41"/>
    <p:sldId id="310" r:id="rId42"/>
    <p:sldId id="277" r:id="rId43"/>
    <p:sldId id="278" r:id="rId44"/>
    <p:sldId id="312" r:id="rId45"/>
    <p:sldId id="311" r:id="rId46"/>
    <p:sldId id="313" r:id="rId47"/>
    <p:sldId id="314" r:id="rId48"/>
    <p:sldId id="328" r:id="rId49"/>
    <p:sldId id="333" r:id="rId50"/>
    <p:sldId id="316" r:id="rId51"/>
    <p:sldId id="315" r:id="rId52"/>
    <p:sldId id="280" r:id="rId53"/>
    <p:sldId id="317" r:id="rId54"/>
    <p:sldId id="335" r:id="rId55"/>
    <p:sldId id="318" r:id="rId56"/>
    <p:sldId id="319" r:id="rId57"/>
    <p:sldId id="322" r:id="rId58"/>
    <p:sldId id="323" r:id="rId59"/>
    <p:sldId id="320" r:id="rId60"/>
    <p:sldId id="321" r:id="rId61"/>
    <p:sldId id="283" r:id="rId62"/>
    <p:sldId id="284" r:id="rId63"/>
    <p:sldId id="285" r:id="rId64"/>
    <p:sldId id="286" r:id="rId65"/>
    <p:sldId id="287" r:id="rId66"/>
    <p:sldId id="297" r:id="rId67"/>
    <p:sldId id="298" r:id="rId68"/>
    <p:sldId id="296" r:id="rId69"/>
    <p:sldId id="329" r:id="rId7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681" autoAdjust="0"/>
    <p:restoredTop sz="94660"/>
  </p:normalViewPr>
  <p:slideViewPr>
    <p:cSldViewPr>
      <p:cViewPr varScale="1">
        <p:scale>
          <a:sx n="68" d="100"/>
          <a:sy n="68" d="100"/>
        </p:scale>
        <p:origin x="1482" y="7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 Type="http://schemas.openxmlformats.org/officeDocument/2006/relationships/slide" Target="slides/slide6.xml"/><Relationship Id="rId71"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5.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8" name="Title 7"/>
          <p:cNvSpPr>
            <a:spLocks noGrp="1"/>
          </p:cNvSpPr>
          <p:nvPr>
            <p:ph type="ctrTitle"/>
          </p:nvPr>
        </p:nvSpPr>
        <p:spPr>
          <a:xfrm>
            <a:off x="1219200" y="3886200"/>
            <a:ext cx="6858000" cy="990600"/>
          </a:xfrm>
        </p:spPr>
        <p:txBody>
          <a:bodyPr anchor="t" anchorCtr="0"/>
          <a:lstStyle>
            <a:lvl1pPr algn="r">
              <a:defRPr sz="3200">
                <a:solidFill>
                  <a:schemeClr val="tx1"/>
                </a:solidFill>
              </a:defRPr>
            </a:lvl1pPr>
          </a:lstStyle>
          <a:p>
            <a:r>
              <a:rPr kumimoji="0" lang="en-US"/>
              <a:t>Click to edit Master title style</a:t>
            </a:r>
          </a:p>
        </p:txBody>
      </p:sp>
      <p:sp>
        <p:nvSpPr>
          <p:cNvPr id="9" name="Subtitle 8"/>
          <p:cNvSpPr>
            <a:spLocks noGrp="1"/>
          </p:cNvSpPr>
          <p:nvPr>
            <p:ph type="subTitle" idx="1"/>
          </p:nvPr>
        </p:nvSpPr>
        <p:spPr>
          <a:xfrm>
            <a:off x="1219200" y="5124450"/>
            <a:ext cx="6858000" cy="533400"/>
          </a:xfrm>
        </p:spPr>
        <p:txBody>
          <a:bodyPr/>
          <a:lstStyle>
            <a:lvl1pPr marL="0" indent="0" algn="r">
              <a:buNone/>
              <a:defRPr sz="2000">
                <a:solidFill>
                  <a:schemeClr val="tx2"/>
                </a:solidFill>
                <a:latin typeface="+mj-lt"/>
                <a:ea typeface="+mj-ea"/>
                <a:cs typeface="+mj-cs"/>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a:t>Click to edit Master subtitle style</a:t>
            </a:r>
          </a:p>
        </p:txBody>
      </p:sp>
      <p:sp>
        <p:nvSpPr>
          <p:cNvPr id="28" name="Date Placeholder 27"/>
          <p:cNvSpPr>
            <a:spLocks noGrp="1"/>
          </p:cNvSpPr>
          <p:nvPr>
            <p:ph type="dt" sz="half" idx="10"/>
          </p:nvPr>
        </p:nvSpPr>
        <p:spPr>
          <a:xfrm>
            <a:off x="6400800" y="6355080"/>
            <a:ext cx="2286000" cy="365760"/>
          </a:xfrm>
        </p:spPr>
        <p:txBody>
          <a:bodyPr/>
          <a:lstStyle>
            <a:lvl1pPr>
              <a:defRPr sz="1400"/>
            </a:lvl1pPr>
          </a:lstStyle>
          <a:p>
            <a:fld id="{B199A129-0AED-4399-9E56-AF59B8E6EFEB}" type="datetimeFigureOut">
              <a:rPr lang="en-US" smtClean="0"/>
              <a:pPr/>
              <a:t>9/10/2017</a:t>
            </a:fld>
            <a:endParaRPr lang="en-AU"/>
          </a:p>
        </p:txBody>
      </p:sp>
      <p:sp>
        <p:nvSpPr>
          <p:cNvPr id="17" name="Footer Placeholder 16"/>
          <p:cNvSpPr>
            <a:spLocks noGrp="1"/>
          </p:cNvSpPr>
          <p:nvPr>
            <p:ph type="ftr" sz="quarter" idx="11"/>
          </p:nvPr>
        </p:nvSpPr>
        <p:spPr>
          <a:xfrm>
            <a:off x="2898648" y="6355080"/>
            <a:ext cx="3474720" cy="365760"/>
          </a:xfrm>
        </p:spPr>
        <p:txBody>
          <a:bodyPr/>
          <a:lstStyle/>
          <a:p>
            <a:endParaRPr lang="en-AU"/>
          </a:p>
        </p:txBody>
      </p:sp>
      <p:sp>
        <p:nvSpPr>
          <p:cNvPr id="29" name="Slide Number Placeholder 28"/>
          <p:cNvSpPr>
            <a:spLocks noGrp="1"/>
          </p:cNvSpPr>
          <p:nvPr>
            <p:ph type="sldNum" sz="quarter" idx="12"/>
          </p:nvPr>
        </p:nvSpPr>
        <p:spPr>
          <a:xfrm>
            <a:off x="1216152" y="6355080"/>
            <a:ext cx="1219200" cy="365760"/>
          </a:xfrm>
        </p:spPr>
        <p:txBody>
          <a:bodyPr/>
          <a:lstStyle/>
          <a:p>
            <a:fld id="{841CDA84-93E7-4438-924E-1F6440CBF8C0}" type="slidenum">
              <a:rPr lang="en-AU" smtClean="0"/>
              <a:pPr/>
              <a:t>‹#›</a:t>
            </a:fld>
            <a:endParaRPr lang="en-AU"/>
          </a:p>
        </p:txBody>
      </p:sp>
      <p:sp>
        <p:nvSpPr>
          <p:cNvPr id="21" name="Rectangle 20"/>
          <p:cNvSpPr/>
          <p:nvPr/>
        </p:nvSpPr>
        <p:spPr>
          <a:xfrm>
            <a:off x="904875" y="3648075"/>
            <a:ext cx="7315200" cy="1280160"/>
          </a:xfrm>
          <a:prstGeom prst="rect">
            <a:avLst/>
          </a:prstGeom>
          <a:noFill/>
          <a:ln w="6350" cap="rnd" cmpd="sng" algn="ctr">
            <a:solidFill>
              <a:schemeClr val="accent1"/>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3" name="Rectangle 32"/>
          <p:cNvSpPr/>
          <p:nvPr/>
        </p:nvSpPr>
        <p:spPr>
          <a:xfrm>
            <a:off x="914400" y="5048250"/>
            <a:ext cx="7315200" cy="685800"/>
          </a:xfrm>
          <a:prstGeom prst="rect">
            <a:avLst/>
          </a:prstGeom>
          <a:noFill/>
          <a:ln w="6350" cap="rnd" cmpd="sng" algn="ctr">
            <a:solidFill>
              <a:schemeClr val="accent2"/>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2" name="Rectangle 21"/>
          <p:cNvSpPr/>
          <p:nvPr/>
        </p:nvSpPr>
        <p:spPr>
          <a:xfrm>
            <a:off x="904875" y="3648075"/>
            <a:ext cx="228600" cy="1280160"/>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2" name="Rectangle 31"/>
          <p:cNvSpPr/>
          <p:nvPr/>
        </p:nvSpPr>
        <p:spPr>
          <a:xfrm>
            <a:off x="914400" y="5048250"/>
            <a:ext cx="228600" cy="685800"/>
          </a:xfrm>
          <a:prstGeom prst="rect">
            <a:avLst/>
          </a:prstGeom>
          <a:solidFill>
            <a:schemeClr val="accent2"/>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3" name="Vertical Text Placeholder 2"/>
          <p:cNvSpPr>
            <a:spLocks noGrp="1"/>
          </p:cNvSpPr>
          <p:nvPr>
            <p:ph type="body" orient="vert" idx="1"/>
          </p:nvPr>
        </p:nvSpPr>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B199A129-0AED-4399-9E56-AF59B8E6EFEB}" type="datetimeFigureOut">
              <a:rPr lang="en-US" smtClean="0"/>
              <a:pPr/>
              <a:t>9/10/2017</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841CDA84-93E7-4438-924E-1F6440CBF8C0}" type="slidenum">
              <a:rPr lang="en-AU" smtClean="0"/>
              <a:pPr/>
              <a:t>‹#›</a:t>
            </a:fld>
            <a:endParaRPr lang="en-A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kumimoji="0"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4" name="Date Placeholder 3"/>
          <p:cNvSpPr>
            <a:spLocks noGrp="1"/>
          </p:cNvSpPr>
          <p:nvPr>
            <p:ph type="dt" sz="half" idx="10"/>
          </p:nvPr>
        </p:nvSpPr>
        <p:spPr/>
        <p:txBody>
          <a:bodyPr/>
          <a:lstStyle/>
          <a:p>
            <a:fld id="{B199A129-0AED-4399-9E56-AF59B8E6EFEB}" type="datetimeFigureOut">
              <a:rPr lang="en-US" smtClean="0"/>
              <a:pPr/>
              <a:t>9/10/2017</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841CDA84-93E7-4438-924E-1F6440CBF8C0}" type="slidenum">
              <a:rPr lang="en-AU" smtClean="0"/>
              <a:pPr/>
              <a:t>‹#›</a:t>
            </a:fld>
            <a:endParaRPr lang="en-AU"/>
          </a:p>
        </p:txBody>
      </p:sp>
      <p:sp>
        <p:nvSpPr>
          <p:cNvPr id="7" name="Straight Connector 6"/>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8" name="Isosceles Triangle 7"/>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Straight Connector 8"/>
          <p:cNvSpPr>
            <a:spLocks noChangeShapeType="1"/>
          </p:cNvSpPr>
          <p:nvPr/>
        </p:nvSpPr>
        <p:spPr bwMode="auto">
          <a:xfrm rot="5400000">
            <a:off x="3629607" y="3201952"/>
            <a:ext cx="585216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a:t>Click to edit Master title style</a:t>
            </a:r>
          </a:p>
        </p:txBody>
      </p:sp>
      <p:sp>
        <p:nvSpPr>
          <p:cNvPr id="4" name="Date Placeholder 3"/>
          <p:cNvSpPr>
            <a:spLocks noGrp="1"/>
          </p:cNvSpPr>
          <p:nvPr>
            <p:ph type="dt" sz="half" idx="10"/>
          </p:nvPr>
        </p:nvSpPr>
        <p:spPr/>
        <p:txBody>
          <a:bodyPr/>
          <a:lstStyle/>
          <a:p>
            <a:fld id="{B199A129-0AED-4399-9E56-AF59B8E6EFEB}" type="datetimeFigureOut">
              <a:rPr lang="en-US" smtClean="0"/>
              <a:pPr/>
              <a:t>9/10/2017</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841CDA84-93E7-4438-924E-1F6440CBF8C0}" type="slidenum">
              <a:rPr lang="en-AU" smtClean="0"/>
              <a:pPr/>
              <a:t>‹#›</a:t>
            </a:fld>
            <a:endParaRPr lang="en-AU"/>
          </a:p>
        </p:txBody>
      </p:sp>
      <p:sp>
        <p:nvSpPr>
          <p:cNvPr id="8" name="Content Placeholder 7"/>
          <p:cNvSpPr>
            <a:spLocks noGrp="1"/>
          </p:cNvSpPr>
          <p:nvPr>
            <p:ph sz="quarter" idx="1"/>
          </p:nvPr>
        </p:nvSpPr>
        <p:spPr>
          <a:xfrm>
            <a:off x="457200" y="1219200"/>
            <a:ext cx="8229600" cy="4937760"/>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1219200" y="2971800"/>
            <a:ext cx="6858000" cy="1066800"/>
          </a:xfrm>
        </p:spPr>
        <p:txBody>
          <a:bodyPr anchor="t" anchorCtr="0"/>
          <a:lstStyle>
            <a:lvl1pPr algn="r">
              <a:buNone/>
              <a:defRPr sz="3200" b="0" cap="none" baseline="0"/>
            </a:lvl1pPr>
          </a:lstStyle>
          <a:p>
            <a:r>
              <a:rPr kumimoji="0" lang="en-US"/>
              <a:t>Click to edit Master title style</a:t>
            </a:r>
          </a:p>
        </p:txBody>
      </p:sp>
      <p:sp>
        <p:nvSpPr>
          <p:cNvPr id="3" name="Text Placeholder 2"/>
          <p:cNvSpPr>
            <a:spLocks noGrp="1"/>
          </p:cNvSpPr>
          <p:nvPr>
            <p:ph type="body" idx="1"/>
          </p:nvPr>
        </p:nvSpPr>
        <p:spPr>
          <a:xfrm>
            <a:off x="1295400" y="4267200"/>
            <a:ext cx="6781800" cy="1143000"/>
          </a:xfrm>
        </p:spPr>
        <p:txBody>
          <a:bodyPr anchor="t" anchorCtr="0"/>
          <a:lstStyle>
            <a:lvl1pPr marL="0" indent="0" algn="r">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a:t>Click to edit Master text styles</a:t>
            </a:r>
          </a:p>
        </p:txBody>
      </p:sp>
      <p:sp>
        <p:nvSpPr>
          <p:cNvPr id="4" name="Date Placeholder 3"/>
          <p:cNvSpPr>
            <a:spLocks noGrp="1"/>
          </p:cNvSpPr>
          <p:nvPr>
            <p:ph type="dt" sz="half" idx="10"/>
          </p:nvPr>
        </p:nvSpPr>
        <p:spPr>
          <a:xfrm>
            <a:off x="6400800" y="6355080"/>
            <a:ext cx="2286000" cy="365760"/>
          </a:xfrm>
        </p:spPr>
        <p:txBody>
          <a:bodyPr/>
          <a:lstStyle/>
          <a:p>
            <a:fld id="{B199A129-0AED-4399-9E56-AF59B8E6EFEB}" type="datetimeFigureOut">
              <a:rPr lang="en-US" smtClean="0"/>
              <a:pPr/>
              <a:t>9/10/2017</a:t>
            </a:fld>
            <a:endParaRPr lang="en-AU"/>
          </a:p>
        </p:txBody>
      </p:sp>
      <p:sp>
        <p:nvSpPr>
          <p:cNvPr id="5" name="Footer Placeholder 4"/>
          <p:cNvSpPr>
            <a:spLocks noGrp="1"/>
          </p:cNvSpPr>
          <p:nvPr>
            <p:ph type="ftr" sz="quarter" idx="11"/>
          </p:nvPr>
        </p:nvSpPr>
        <p:spPr>
          <a:xfrm>
            <a:off x="2898648" y="6355080"/>
            <a:ext cx="3474720" cy="365760"/>
          </a:xfrm>
        </p:spPr>
        <p:txBody>
          <a:bodyPr/>
          <a:lstStyle/>
          <a:p>
            <a:endParaRPr lang="en-AU"/>
          </a:p>
        </p:txBody>
      </p:sp>
      <p:sp>
        <p:nvSpPr>
          <p:cNvPr id="6" name="Slide Number Placeholder 5"/>
          <p:cNvSpPr>
            <a:spLocks noGrp="1"/>
          </p:cNvSpPr>
          <p:nvPr>
            <p:ph type="sldNum" sz="quarter" idx="12"/>
          </p:nvPr>
        </p:nvSpPr>
        <p:spPr>
          <a:xfrm>
            <a:off x="1069848" y="6355080"/>
            <a:ext cx="1520952" cy="365760"/>
          </a:xfrm>
        </p:spPr>
        <p:txBody>
          <a:bodyPr/>
          <a:lstStyle/>
          <a:p>
            <a:fld id="{841CDA84-93E7-4438-924E-1F6440CBF8C0}" type="slidenum">
              <a:rPr lang="en-AU" smtClean="0"/>
              <a:pPr/>
              <a:t>‹#›</a:t>
            </a:fld>
            <a:endParaRPr lang="en-AU"/>
          </a:p>
        </p:txBody>
      </p:sp>
      <p:sp>
        <p:nvSpPr>
          <p:cNvPr id="7" name="Rectangle 6"/>
          <p:cNvSpPr/>
          <p:nvPr/>
        </p:nvSpPr>
        <p:spPr>
          <a:xfrm>
            <a:off x="914400" y="2819400"/>
            <a:ext cx="7315200" cy="1280160"/>
          </a:xfrm>
          <a:prstGeom prst="rect">
            <a:avLst/>
          </a:prstGeom>
          <a:noFill/>
          <a:ln w="6350" cap="rnd" cmpd="sng" algn="ctr">
            <a:solidFill>
              <a:schemeClr val="accent1"/>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914400" y="2819400"/>
            <a:ext cx="228600" cy="1280160"/>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14400"/>
          </a:xfrm>
        </p:spPr>
        <p:txBody>
          <a:bodyPr/>
          <a:lstStyle/>
          <a:p>
            <a:r>
              <a:rPr kumimoji="0" lang="en-US"/>
              <a:t>Click to edit Master title style</a:t>
            </a:r>
          </a:p>
        </p:txBody>
      </p:sp>
      <p:sp>
        <p:nvSpPr>
          <p:cNvPr id="5" name="Date Placeholder 4"/>
          <p:cNvSpPr>
            <a:spLocks noGrp="1"/>
          </p:cNvSpPr>
          <p:nvPr>
            <p:ph type="dt" sz="half" idx="10"/>
          </p:nvPr>
        </p:nvSpPr>
        <p:spPr/>
        <p:txBody>
          <a:bodyPr/>
          <a:lstStyle/>
          <a:p>
            <a:fld id="{B199A129-0AED-4399-9E56-AF59B8E6EFEB}" type="datetimeFigureOut">
              <a:rPr lang="en-US" smtClean="0"/>
              <a:pPr/>
              <a:t>9/10/2017</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841CDA84-93E7-4438-924E-1F6440CBF8C0}" type="slidenum">
              <a:rPr lang="en-AU" smtClean="0"/>
              <a:pPr/>
              <a:t>‹#›</a:t>
            </a:fld>
            <a:endParaRPr lang="en-AU"/>
          </a:p>
        </p:txBody>
      </p:sp>
      <p:sp>
        <p:nvSpPr>
          <p:cNvPr id="9" name="Content Placeholder 8"/>
          <p:cNvSpPr>
            <a:spLocks noGrp="1"/>
          </p:cNvSpPr>
          <p:nvPr>
            <p:ph sz="quarter" idx="1"/>
          </p:nvPr>
        </p:nvSpPr>
        <p:spPr>
          <a:xfrm>
            <a:off x="457200" y="1219200"/>
            <a:ext cx="4041648" cy="4937760"/>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11" name="Content Placeholder 10"/>
          <p:cNvSpPr>
            <a:spLocks noGrp="1"/>
          </p:cNvSpPr>
          <p:nvPr>
            <p:ph sz="quarter" idx="2"/>
          </p:nvPr>
        </p:nvSpPr>
        <p:spPr>
          <a:xfrm>
            <a:off x="4632198" y="1216152"/>
            <a:ext cx="4041648" cy="4937760"/>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14400"/>
          </a:xfrm>
        </p:spPr>
        <p:txBody>
          <a:bodyPr anchor="ctr"/>
          <a:lstStyle>
            <a:lvl1pPr>
              <a:defRPr/>
            </a:lvl1pPr>
          </a:lstStyle>
          <a:p>
            <a:r>
              <a:rPr kumimoji="0" lang="en-US"/>
              <a:t>Click to edit Master title style</a:t>
            </a:r>
          </a:p>
        </p:txBody>
      </p:sp>
      <p:sp>
        <p:nvSpPr>
          <p:cNvPr id="3" name="Text Placeholder 2"/>
          <p:cNvSpPr>
            <a:spLocks noGrp="1"/>
          </p:cNvSpPr>
          <p:nvPr>
            <p:ph type="body" idx="1"/>
          </p:nvPr>
        </p:nvSpPr>
        <p:spPr>
          <a:xfrm>
            <a:off x="457200" y="1285875"/>
            <a:ext cx="4040188" cy="685800"/>
          </a:xfrm>
          <a:noFill/>
          <a:ln>
            <a:noFill/>
          </a:ln>
        </p:spPr>
        <p:txBody>
          <a:bodyPr lIns="91440" anchor="b" anchorCtr="0">
            <a:noAutofit/>
          </a:bodyPr>
          <a:lstStyle>
            <a:lvl1pPr marL="0" indent="0">
              <a:buNone/>
              <a:defRPr sz="2400" b="1">
                <a:solidFill>
                  <a:schemeClr val="accent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a:t>Click to edit Master text styles</a:t>
            </a:r>
          </a:p>
        </p:txBody>
      </p:sp>
      <p:sp>
        <p:nvSpPr>
          <p:cNvPr id="4" name="Text Placeholder 3"/>
          <p:cNvSpPr>
            <a:spLocks noGrp="1"/>
          </p:cNvSpPr>
          <p:nvPr>
            <p:ph type="body" sz="half" idx="3"/>
          </p:nvPr>
        </p:nvSpPr>
        <p:spPr>
          <a:xfrm>
            <a:off x="4648200" y="1295400"/>
            <a:ext cx="4041775" cy="685800"/>
          </a:xfrm>
          <a:noFill/>
          <a:ln>
            <a:noFill/>
          </a:ln>
        </p:spPr>
        <p:txBody>
          <a:bodyPr lIns="91440" anchor="b" anchorCtr="0"/>
          <a:lstStyle>
            <a:lvl1pPr marL="0" indent="0">
              <a:buNone/>
              <a:defRPr sz="2400" b="1">
                <a:solidFill>
                  <a:schemeClr val="accent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a:t>Click to edit Master text styles</a:t>
            </a:r>
          </a:p>
        </p:txBody>
      </p:sp>
      <p:sp>
        <p:nvSpPr>
          <p:cNvPr id="7" name="Date Placeholder 6"/>
          <p:cNvSpPr>
            <a:spLocks noGrp="1"/>
          </p:cNvSpPr>
          <p:nvPr>
            <p:ph type="dt" sz="half" idx="10"/>
          </p:nvPr>
        </p:nvSpPr>
        <p:spPr/>
        <p:txBody>
          <a:bodyPr/>
          <a:lstStyle/>
          <a:p>
            <a:fld id="{B199A129-0AED-4399-9E56-AF59B8E6EFEB}" type="datetimeFigureOut">
              <a:rPr lang="en-US" smtClean="0"/>
              <a:pPr/>
              <a:t>9/10/2017</a:t>
            </a:fld>
            <a:endParaRPr lang="en-AU"/>
          </a:p>
        </p:txBody>
      </p:sp>
      <p:sp>
        <p:nvSpPr>
          <p:cNvPr id="8" name="Footer Placeholder 7"/>
          <p:cNvSpPr>
            <a:spLocks noGrp="1"/>
          </p:cNvSpPr>
          <p:nvPr>
            <p:ph type="ftr" sz="quarter" idx="11"/>
          </p:nvPr>
        </p:nvSpPr>
        <p:spPr/>
        <p:txBody>
          <a:bodyPr/>
          <a:lstStyle/>
          <a:p>
            <a:endParaRPr lang="en-AU"/>
          </a:p>
        </p:txBody>
      </p:sp>
      <p:sp>
        <p:nvSpPr>
          <p:cNvPr id="9" name="Slide Number Placeholder 8"/>
          <p:cNvSpPr>
            <a:spLocks noGrp="1"/>
          </p:cNvSpPr>
          <p:nvPr>
            <p:ph type="sldNum" sz="quarter" idx="12"/>
          </p:nvPr>
        </p:nvSpPr>
        <p:spPr/>
        <p:txBody>
          <a:bodyPr/>
          <a:lstStyle/>
          <a:p>
            <a:fld id="{841CDA84-93E7-4438-924E-1F6440CBF8C0}" type="slidenum">
              <a:rPr lang="en-AU" smtClean="0"/>
              <a:pPr/>
              <a:t>‹#›</a:t>
            </a:fld>
            <a:endParaRPr lang="en-AU"/>
          </a:p>
        </p:txBody>
      </p:sp>
      <p:sp>
        <p:nvSpPr>
          <p:cNvPr id="11" name="Content Placeholder 10"/>
          <p:cNvSpPr>
            <a:spLocks noGrp="1"/>
          </p:cNvSpPr>
          <p:nvPr>
            <p:ph sz="quarter" idx="2"/>
          </p:nvPr>
        </p:nvSpPr>
        <p:spPr>
          <a:xfrm>
            <a:off x="457200" y="2133600"/>
            <a:ext cx="4038600" cy="4038600"/>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
        <p:nvSpPr>
          <p:cNvPr id="13" name="Content Placeholder 12"/>
          <p:cNvSpPr>
            <a:spLocks noGrp="1"/>
          </p:cNvSpPr>
          <p:nvPr>
            <p:ph sz="quarter" idx="4"/>
          </p:nvPr>
        </p:nvSpPr>
        <p:spPr>
          <a:xfrm>
            <a:off x="4648200" y="2133600"/>
            <a:ext cx="4038600" cy="4038600"/>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14400"/>
          </a:xfrm>
        </p:spPr>
        <p:txBody>
          <a:bodyPr/>
          <a:lstStyle/>
          <a:p>
            <a:r>
              <a:rPr kumimoji="0" lang="en-US"/>
              <a:t>Click to edit Master title style</a:t>
            </a:r>
          </a:p>
        </p:txBody>
      </p:sp>
      <p:sp>
        <p:nvSpPr>
          <p:cNvPr id="3" name="Date Placeholder 2"/>
          <p:cNvSpPr>
            <a:spLocks noGrp="1"/>
          </p:cNvSpPr>
          <p:nvPr>
            <p:ph type="dt" sz="half" idx="10"/>
          </p:nvPr>
        </p:nvSpPr>
        <p:spPr/>
        <p:txBody>
          <a:bodyPr/>
          <a:lstStyle/>
          <a:p>
            <a:fld id="{B199A129-0AED-4399-9E56-AF59B8E6EFEB}" type="datetimeFigureOut">
              <a:rPr lang="en-US" smtClean="0"/>
              <a:pPr/>
              <a:t>9/10/2017</a:t>
            </a:fld>
            <a:endParaRPr lang="en-AU"/>
          </a:p>
        </p:txBody>
      </p:sp>
      <p:sp>
        <p:nvSpPr>
          <p:cNvPr id="4" name="Footer Placeholder 3"/>
          <p:cNvSpPr>
            <a:spLocks noGrp="1"/>
          </p:cNvSpPr>
          <p:nvPr>
            <p:ph type="ftr" sz="quarter" idx="11"/>
          </p:nvPr>
        </p:nvSpPr>
        <p:spPr/>
        <p:txBody>
          <a:bodyPr/>
          <a:lstStyle/>
          <a:p>
            <a:endParaRPr lang="en-AU"/>
          </a:p>
        </p:txBody>
      </p:sp>
      <p:sp>
        <p:nvSpPr>
          <p:cNvPr id="5" name="Slide Number Placeholder 4"/>
          <p:cNvSpPr>
            <a:spLocks noGrp="1"/>
          </p:cNvSpPr>
          <p:nvPr>
            <p:ph type="sldNum" sz="quarter" idx="12"/>
          </p:nvPr>
        </p:nvSpPr>
        <p:spPr/>
        <p:txBody>
          <a:bodyPr/>
          <a:lstStyle/>
          <a:p>
            <a:fld id="{841CDA84-93E7-4438-924E-1F6440CBF8C0}" type="slidenum">
              <a:rPr lang="en-AU" smtClean="0"/>
              <a:pPr/>
              <a:t>‹#›</a:t>
            </a:fld>
            <a:endParaRPr lang="en-AU"/>
          </a:p>
        </p:txBody>
      </p:sp>
      <p:sp>
        <p:nvSpPr>
          <p:cNvPr id="6" name="Isosceles Triangle 5"/>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199A129-0AED-4399-9E56-AF59B8E6EFEB}" type="datetimeFigureOut">
              <a:rPr lang="en-US" smtClean="0"/>
              <a:pPr/>
              <a:t>9/10/2017</a:t>
            </a:fld>
            <a:endParaRPr lang="en-AU"/>
          </a:p>
        </p:txBody>
      </p:sp>
      <p:sp>
        <p:nvSpPr>
          <p:cNvPr id="3" name="Footer Placeholder 2"/>
          <p:cNvSpPr>
            <a:spLocks noGrp="1"/>
          </p:cNvSpPr>
          <p:nvPr>
            <p:ph type="ftr" sz="quarter" idx="11"/>
          </p:nvPr>
        </p:nvSpPr>
        <p:spPr/>
        <p:txBody>
          <a:bodyPr/>
          <a:lstStyle/>
          <a:p>
            <a:endParaRPr lang="en-AU"/>
          </a:p>
        </p:txBody>
      </p:sp>
      <p:sp>
        <p:nvSpPr>
          <p:cNvPr id="4" name="Slide Number Placeholder 3"/>
          <p:cNvSpPr>
            <a:spLocks noGrp="1"/>
          </p:cNvSpPr>
          <p:nvPr>
            <p:ph type="sldNum" sz="quarter" idx="12"/>
          </p:nvPr>
        </p:nvSpPr>
        <p:spPr/>
        <p:txBody>
          <a:bodyPr/>
          <a:lstStyle/>
          <a:p>
            <a:fld id="{841CDA84-93E7-4438-924E-1F6440CBF8C0}" type="slidenum">
              <a:rPr lang="en-AU" smtClean="0"/>
              <a:pPr/>
              <a:t>‹#›</a:t>
            </a:fld>
            <a:endParaRPr lang="en-AU"/>
          </a:p>
        </p:txBody>
      </p:sp>
      <p:sp>
        <p:nvSpPr>
          <p:cNvPr id="5" name="Straight Connector 4"/>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6" name="Isosceles Triangle 5"/>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24600" y="304800"/>
            <a:ext cx="2514600" cy="838200"/>
          </a:xfrm>
        </p:spPr>
        <p:txBody>
          <a:bodyPr anchor="b" anchorCtr="0">
            <a:noAutofit/>
          </a:bodyPr>
          <a:lstStyle>
            <a:lvl1pPr algn="l">
              <a:buNone/>
              <a:defRPr sz="2000" b="1">
                <a:solidFill>
                  <a:schemeClr val="tx2"/>
                </a:solidFill>
                <a:latin typeface="+mn-lt"/>
                <a:ea typeface="+mn-ea"/>
                <a:cs typeface="+mn-cs"/>
              </a:defRPr>
            </a:lvl1pPr>
          </a:lstStyle>
          <a:p>
            <a:r>
              <a:rPr kumimoji="0" lang="en-US"/>
              <a:t>Click to edit Master title style</a:t>
            </a:r>
          </a:p>
        </p:txBody>
      </p:sp>
      <p:sp>
        <p:nvSpPr>
          <p:cNvPr id="3" name="Text Placeholder 2"/>
          <p:cNvSpPr>
            <a:spLocks noGrp="1"/>
          </p:cNvSpPr>
          <p:nvPr>
            <p:ph type="body" idx="2"/>
          </p:nvPr>
        </p:nvSpPr>
        <p:spPr>
          <a:xfrm>
            <a:off x="6324600" y="1219200"/>
            <a:ext cx="2514600" cy="4843463"/>
          </a:xfrm>
        </p:spPr>
        <p:txBody>
          <a:bodyPr/>
          <a:lstStyle>
            <a:lvl1pPr marL="0" indent="0">
              <a:lnSpc>
                <a:spcPts val="2200"/>
              </a:lnSpc>
              <a:spcAft>
                <a:spcPts val="1000"/>
              </a:spcAft>
              <a:buNone/>
              <a:defRPr sz="1600">
                <a:solidFill>
                  <a:schemeClr val="tx2"/>
                </a:solidFill>
              </a:defRPr>
            </a:lvl1pPr>
            <a:lvl2pPr>
              <a:buNone/>
              <a:defRPr sz="1200"/>
            </a:lvl2pPr>
            <a:lvl3pPr>
              <a:buNone/>
              <a:defRPr sz="1000"/>
            </a:lvl3pPr>
            <a:lvl4pPr>
              <a:buNone/>
              <a:defRPr sz="900"/>
            </a:lvl4pPr>
            <a:lvl5pPr>
              <a:buNone/>
              <a:defRPr sz="900"/>
            </a:lvl5pPr>
          </a:lstStyle>
          <a:p>
            <a:pPr lvl="0" eaLnBrk="1" latinLnBrk="0" hangingPunct="1"/>
            <a:r>
              <a:rPr kumimoji="0" lang="en-US"/>
              <a:t>Click to edit Master text styles</a:t>
            </a:r>
          </a:p>
        </p:txBody>
      </p:sp>
      <p:sp>
        <p:nvSpPr>
          <p:cNvPr id="5" name="Date Placeholder 4"/>
          <p:cNvSpPr>
            <a:spLocks noGrp="1"/>
          </p:cNvSpPr>
          <p:nvPr>
            <p:ph type="dt" sz="half" idx="10"/>
          </p:nvPr>
        </p:nvSpPr>
        <p:spPr/>
        <p:txBody>
          <a:bodyPr/>
          <a:lstStyle/>
          <a:p>
            <a:fld id="{B199A129-0AED-4399-9E56-AF59B8E6EFEB}" type="datetimeFigureOut">
              <a:rPr lang="en-US" smtClean="0"/>
              <a:pPr/>
              <a:t>9/10/2017</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841CDA84-93E7-4438-924E-1F6440CBF8C0}" type="slidenum">
              <a:rPr lang="en-AU" smtClean="0"/>
              <a:pPr/>
              <a:t>‹#›</a:t>
            </a:fld>
            <a:endParaRPr lang="en-AU"/>
          </a:p>
        </p:txBody>
      </p:sp>
      <p:sp>
        <p:nvSpPr>
          <p:cNvPr id="8" name="Straight Connector 7"/>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10" name="Straight Connector 9"/>
          <p:cNvSpPr>
            <a:spLocks noChangeShapeType="1"/>
          </p:cNvSpPr>
          <p:nvPr/>
        </p:nvSpPr>
        <p:spPr bwMode="auto">
          <a:xfrm rot="5400000">
            <a:off x="3160645" y="3324225"/>
            <a:ext cx="603504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dirty="0"/>
          </a:p>
        </p:txBody>
      </p:sp>
      <p:sp>
        <p:nvSpPr>
          <p:cNvPr id="9" name="Isosceles Triangle 8"/>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Content Placeholder 11"/>
          <p:cNvSpPr>
            <a:spLocks noGrp="1"/>
          </p:cNvSpPr>
          <p:nvPr>
            <p:ph sz="quarter" idx="1"/>
          </p:nvPr>
        </p:nvSpPr>
        <p:spPr>
          <a:xfrm>
            <a:off x="304800" y="304800"/>
            <a:ext cx="5715000" cy="5715000"/>
          </a:xfrm>
        </p:spPr>
        <p:txBody>
          <a:bodyPr/>
          <a:lstStyle/>
          <a:p>
            <a:pPr lvl="0" eaLnBrk="1" latinLnBrk="0" hangingPunct="1"/>
            <a:r>
              <a:rPr lang="en-US"/>
              <a:t>Click to edit Master text styles</a:t>
            </a:r>
          </a:p>
          <a:p>
            <a:pPr lvl="1" eaLnBrk="1" latinLnBrk="0" hangingPunct="1"/>
            <a:r>
              <a:rPr lang="en-US"/>
              <a:t>Second level</a:t>
            </a:r>
          </a:p>
          <a:p>
            <a:pPr lvl="2" eaLnBrk="1" latinLnBrk="0" hangingPunct="1"/>
            <a:r>
              <a:rPr lang="en-US"/>
              <a:t>Third level</a:t>
            </a:r>
          </a:p>
          <a:p>
            <a:pPr lvl="3" eaLnBrk="1" latinLnBrk="0" hangingPunct="1"/>
            <a:r>
              <a:rPr lang="en-US"/>
              <a:t>Fourth level</a:t>
            </a:r>
          </a:p>
          <a:p>
            <a:pPr lvl="4" eaLnBrk="1" latinLnBrk="0" hangingPunct="1"/>
            <a:r>
              <a:rPr lang="en-US"/>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500856"/>
            <a:ext cx="8229600" cy="674688"/>
          </a:xfrm>
          <a:ln>
            <a:solidFill>
              <a:schemeClr val="accent1"/>
            </a:solidFill>
          </a:ln>
        </p:spPr>
        <p:txBody>
          <a:bodyPr lIns="274320" anchor="ctr"/>
          <a:lstStyle>
            <a:lvl1pPr algn="r">
              <a:buNone/>
              <a:defRPr sz="2000" b="0">
                <a:solidFill>
                  <a:schemeClr val="tx1"/>
                </a:solidFill>
              </a:defRPr>
            </a:lvl1pPr>
          </a:lstStyle>
          <a:p>
            <a:r>
              <a:rPr kumimoji="0" lang="en-US"/>
              <a:t>Click to edit Master title style</a:t>
            </a:r>
          </a:p>
        </p:txBody>
      </p:sp>
      <p:sp>
        <p:nvSpPr>
          <p:cNvPr id="3" name="Picture Placeholder 2"/>
          <p:cNvSpPr>
            <a:spLocks noGrp="1"/>
          </p:cNvSpPr>
          <p:nvPr>
            <p:ph type="pic" idx="1"/>
          </p:nvPr>
        </p:nvSpPr>
        <p:spPr>
          <a:xfrm>
            <a:off x="457200" y="1905000"/>
            <a:ext cx="8229600" cy="4270248"/>
          </a:xfrm>
          <a:solidFill>
            <a:schemeClr val="tx1">
              <a:shade val="50000"/>
            </a:schemeClr>
          </a:solidFill>
          <a:ln>
            <a:noFill/>
          </a:ln>
          <a:effectLst/>
        </p:spPr>
        <p:txBody>
          <a:bodyPr/>
          <a:lstStyle>
            <a:lvl1pPr marL="0" indent="0">
              <a:spcBef>
                <a:spcPts val="600"/>
              </a:spcBef>
              <a:buNone/>
              <a:defRPr sz="3200"/>
            </a:lvl1pPr>
          </a:lstStyle>
          <a:p>
            <a:r>
              <a:rPr kumimoji="0" lang="en-US"/>
              <a:t>Click icon to add picture</a:t>
            </a:r>
            <a:endParaRPr kumimoji="0" lang="en-US" dirty="0"/>
          </a:p>
        </p:txBody>
      </p:sp>
      <p:sp>
        <p:nvSpPr>
          <p:cNvPr id="4" name="Text Placeholder 3"/>
          <p:cNvSpPr>
            <a:spLocks noGrp="1"/>
          </p:cNvSpPr>
          <p:nvPr>
            <p:ph type="body" sz="half" idx="2"/>
          </p:nvPr>
        </p:nvSpPr>
        <p:spPr>
          <a:xfrm>
            <a:off x="457200" y="1219200"/>
            <a:ext cx="8229600" cy="533400"/>
          </a:xfrm>
        </p:spPr>
        <p:txBody>
          <a:bodyPr anchor="ctr" anchorCtr="0"/>
          <a:lstStyle>
            <a:lvl1pPr marL="0" indent="0" algn="l">
              <a:buFontTx/>
              <a:buNone/>
              <a:defRPr sz="1400"/>
            </a:lvl1pPr>
            <a:lvl2pPr>
              <a:defRPr sz="1200"/>
            </a:lvl2pPr>
            <a:lvl3pPr>
              <a:defRPr sz="1000"/>
            </a:lvl3pPr>
            <a:lvl4pPr>
              <a:defRPr sz="900"/>
            </a:lvl4pPr>
            <a:lvl5pPr>
              <a:defRPr sz="900"/>
            </a:lvl5pPr>
          </a:lstStyle>
          <a:p>
            <a:pPr lvl="0" eaLnBrk="1" latinLnBrk="0" hangingPunct="1"/>
            <a:r>
              <a:rPr kumimoji="0" lang="en-US"/>
              <a:t>Click to edit Master text styles</a:t>
            </a:r>
          </a:p>
        </p:txBody>
      </p:sp>
      <p:sp>
        <p:nvSpPr>
          <p:cNvPr id="5" name="Date Placeholder 4"/>
          <p:cNvSpPr>
            <a:spLocks noGrp="1"/>
          </p:cNvSpPr>
          <p:nvPr>
            <p:ph type="dt" sz="half" idx="10"/>
          </p:nvPr>
        </p:nvSpPr>
        <p:spPr/>
        <p:txBody>
          <a:bodyPr/>
          <a:lstStyle/>
          <a:p>
            <a:fld id="{B199A129-0AED-4399-9E56-AF59B8E6EFEB}" type="datetimeFigureOut">
              <a:rPr lang="en-US" smtClean="0"/>
              <a:pPr/>
              <a:t>9/10/2017</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841CDA84-93E7-4438-924E-1F6440CBF8C0}" type="slidenum">
              <a:rPr lang="en-AU" smtClean="0"/>
              <a:pPr/>
              <a:t>‹#›</a:t>
            </a:fld>
            <a:endParaRPr lang="en-AU"/>
          </a:p>
        </p:txBody>
      </p:sp>
      <p:sp>
        <p:nvSpPr>
          <p:cNvPr id="8" name="Straight Connector 7"/>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9" name="Isosceles Triangle 8"/>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457200" y="500856"/>
            <a:ext cx="182880" cy="685800"/>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457200" y="152400"/>
            <a:ext cx="8229600" cy="990600"/>
          </a:xfrm>
          <a:prstGeom prst="rect">
            <a:avLst/>
          </a:prstGeom>
        </p:spPr>
        <p:txBody>
          <a:bodyPr vert="horz" anchor="b" anchorCtr="0">
            <a:normAutofit/>
          </a:bodyPr>
          <a:lstStyle/>
          <a:p>
            <a:r>
              <a:rPr kumimoji="0" lang="en-US"/>
              <a:t>Click to edit Master title style</a:t>
            </a:r>
          </a:p>
        </p:txBody>
      </p:sp>
      <p:sp>
        <p:nvSpPr>
          <p:cNvPr id="13" name="Text Placeholder 12"/>
          <p:cNvSpPr>
            <a:spLocks noGrp="1"/>
          </p:cNvSpPr>
          <p:nvPr>
            <p:ph type="body" idx="1"/>
          </p:nvPr>
        </p:nvSpPr>
        <p:spPr>
          <a:xfrm>
            <a:off x="457200" y="1219200"/>
            <a:ext cx="8229600" cy="4910328"/>
          </a:xfrm>
          <a:prstGeom prst="rect">
            <a:avLst/>
          </a:prstGeom>
        </p:spPr>
        <p:txBody>
          <a:bodyPr vert="horz">
            <a:normAutofit/>
          </a:bodyPr>
          <a:lstStyle/>
          <a:p>
            <a:pPr lvl="0" eaLnBrk="1" latinLnBrk="0" hangingPunct="1"/>
            <a:r>
              <a:rPr kumimoji="0" lang="en-US"/>
              <a:t>Click to edit Master text styles</a:t>
            </a:r>
          </a:p>
          <a:p>
            <a:pPr lvl="1" eaLnBrk="1" latinLnBrk="0" hangingPunct="1"/>
            <a:r>
              <a:rPr kumimoji="0" lang="en-US"/>
              <a:t>Second level</a:t>
            </a:r>
          </a:p>
          <a:p>
            <a:pPr lvl="2" eaLnBrk="1" latinLnBrk="0" hangingPunct="1"/>
            <a:r>
              <a:rPr kumimoji="0" lang="en-US"/>
              <a:t>Third level</a:t>
            </a:r>
          </a:p>
          <a:p>
            <a:pPr lvl="3" eaLnBrk="1" latinLnBrk="0" hangingPunct="1"/>
            <a:r>
              <a:rPr kumimoji="0" lang="en-US"/>
              <a:t>Fourth level</a:t>
            </a:r>
          </a:p>
          <a:p>
            <a:pPr lvl="4" eaLnBrk="1" latinLnBrk="0" hangingPunct="1"/>
            <a:r>
              <a:rPr kumimoji="0" lang="en-US"/>
              <a:t>Fifth level</a:t>
            </a:r>
          </a:p>
        </p:txBody>
      </p:sp>
      <p:sp>
        <p:nvSpPr>
          <p:cNvPr id="14" name="Date Placeholder 13"/>
          <p:cNvSpPr>
            <a:spLocks noGrp="1"/>
          </p:cNvSpPr>
          <p:nvPr>
            <p:ph type="dt" sz="half" idx="2"/>
          </p:nvPr>
        </p:nvSpPr>
        <p:spPr>
          <a:xfrm>
            <a:off x="6400800" y="6356350"/>
            <a:ext cx="2289048" cy="365760"/>
          </a:xfrm>
          <a:prstGeom prst="rect">
            <a:avLst/>
          </a:prstGeom>
        </p:spPr>
        <p:txBody>
          <a:bodyPr vert="horz"/>
          <a:lstStyle>
            <a:lvl1pPr algn="l" eaLnBrk="1" latinLnBrk="0" hangingPunct="1">
              <a:defRPr kumimoji="0" sz="1400">
                <a:solidFill>
                  <a:schemeClr val="tx2"/>
                </a:solidFill>
              </a:defRPr>
            </a:lvl1pPr>
          </a:lstStyle>
          <a:p>
            <a:fld id="{B199A129-0AED-4399-9E56-AF59B8E6EFEB}" type="datetimeFigureOut">
              <a:rPr lang="en-US" smtClean="0"/>
              <a:pPr/>
              <a:t>9/10/2017</a:t>
            </a:fld>
            <a:endParaRPr lang="en-AU"/>
          </a:p>
        </p:txBody>
      </p:sp>
      <p:sp>
        <p:nvSpPr>
          <p:cNvPr id="3" name="Footer Placeholder 2"/>
          <p:cNvSpPr>
            <a:spLocks noGrp="1"/>
          </p:cNvSpPr>
          <p:nvPr>
            <p:ph type="ftr" sz="quarter" idx="3"/>
          </p:nvPr>
        </p:nvSpPr>
        <p:spPr>
          <a:xfrm>
            <a:off x="2898648" y="6356350"/>
            <a:ext cx="3505200" cy="365760"/>
          </a:xfrm>
          <a:prstGeom prst="rect">
            <a:avLst/>
          </a:prstGeom>
        </p:spPr>
        <p:txBody>
          <a:bodyPr vert="horz"/>
          <a:lstStyle>
            <a:lvl1pPr algn="r" eaLnBrk="1" latinLnBrk="0" hangingPunct="1">
              <a:defRPr kumimoji="0" sz="1400">
                <a:solidFill>
                  <a:schemeClr val="tx2"/>
                </a:solidFill>
              </a:defRPr>
            </a:lvl1pPr>
          </a:lstStyle>
          <a:p>
            <a:endParaRPr lang="en-AU"/>
          </a:p>
        </p:txBody>
      </p:sp>
      <p:sp>
        <p:nvSpPr>
          <p:cNvPr id="23" name="Slide Number Placeholder 22"/>
          <p:cNvSpPr>
            <a:spLocks noGrp="1"/>
          </p:cNvSpPr>
          <p:nvPr>
            <p:ph type="sldNum" sz="quarter" idx="4"/>
          </p:nvPr>
        </p:nvSpPr>
        <p:spPr>
          <a:xfrm>
            <a:off x="612648" y="6356350"/>
            <a:ext cx="1981200" cy="365760"/>
          </a:xfrm>
          <a:prstGeom prst="rect">
            <a:avLst/>
          </a:prstGeom>
        </p:spPr>
        <p:txBody>
          <a:bodyPr vert="horz"/>
          <a:lstStyle>
            <a:lvl1pPr algn="l" eaLnBrk="1" latinLnBrk="0" hangingPunct="1">
              <a:defRPr kumimoji="0" sz="1400">
                <a:solidFill>
                  <a:schemeClr val="tx2"/>
                </a:solidFill>
              </a:defRPr>
            </a:lvl1pPr>
          </a:lstStyle>
          <a:p>
            <a:fld id="{841CDA84-93E7-4438-924E-1F6440CBF8C0}" type="slidenum">
              <a:rPr lang="en-AU" smtClean="0"/>
              <a:pPr/>
              <a:t>‹#›</a:t>
            </a:fld>
            <a:endParaRPr lang="en-AU"/>
          </a:p>
        </p:txBody>
      </p:sp>
      <p:sp>
        <p:nvSpPr>
          <p:cNvPr id="28" name="Straight Connector 27"/>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29" name="Straight Connector 28"/>
          <p:cNvSpPr>
            <a:spLocks noChangeShapeType="1"/>
          </p:cNvSpPr>
          <p:nvPr/>
        </p:nvSpPr>
        <p:spPr bwMode="auto">
          <a:xfrm>
            <a:off x="457200" y="1143000"/>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10" name="Isosceles Triangle 9"/>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3200" kern="1200">
          <a:solidFill>
            <a:schemeClr val="tx2"/>
          </a:solidFill>
          <a:latin typeface="+mj-lt"/>
          <a:ea typeface="+mj-ea"/>
          <a:cs typeface="+mj-cs"/>
        </a:defRPr>
      </a:lvl1pPr>
    </p:titleStyle>
    <p:bodyStyle>
      <a:lvl1pPr marL="274320" indent="-274320" algn="l" rtl="0" eaLnBrk="1" latinLnBrk="0" hangingPunct="1">
        <a:spcBef>
          <a:spcPts val="600"/>
        </a:spcBef>
        <a:buClr>
          <a:schemeClr val="accent1"/>
        </a:buClr>
        <a:buSzPct val="76000"/>
        <a:buFont typeface="Wingdings 3"/>
        <a:buChar char=""/>
        <a:defRPr kumimoji="0" sz="2600" kern="1200">
          <a:solidFill>
            <a:schemeClr val="tx1"/>
          </a:solidFill>
          <a:latin typeface="+mn-lt"/>
          <a:ea typeface="+mn-ea"/>
          <a:cs typeface="+mn-cs"/>
        </a:defRPr>
      </a:lvl1pPr>
      <a:lvl2pPr marL="548640" indent="-274320" algn="l" rtl="0" eaLnBrk="1" latinLnBrk="0" hangingPunct="1">
        <a:spcBef>
          <a:spcPts val="500"/>
        </a:spcBef>
        <a:buClr>
          <a:schemeClr val="accent2"/>
        </a:buClr>
        <a:buSzPct val="76000"/>
        <a:buFont typeface="Wingdings 3"/>
        <a:buChar char=""/>
        <a:defRPr kumimoji="0" sz="2300" kern="1200">
          <a:solidFill>
            <a:schemeClr val="tx2"/>
          </a:solidFill>
          <a:latin typeface="+mn-lt"/>
          <a:ea typeface="+mn-ea"/>
          <a:cs typeface="+mn-cs"/>
        </a:defRPr>
      </a:lvl2pPr>
      <a:lvl3pPr marL="822960" indent="-228600" algn="l" rtl="0" eaLnBrk="1" latinLnBrk="0" hangingPunct="1">
        <a:spcBef>
          <a:spcPts val="500"/>
        </a:spcBef>
        <a:buClr>
          <a:schemeClr val="bg1">
            <a:shade val="50000"/>
          </a:schemeClr>
        </a:buClr>
        <a:buSzPct val="76000"/>
        <a:buFont typeface="Wingdings 3"/>
        <a:buChar char=""/>
        <a:defRPr kumimoji="0" sz="2000" kern="1200">
          <a:solidFill>
            <a:schemeClr val="tx1"/>
          </a:solidFill>
          <a:latin typeface="+mn-lt"/>
          <a:ea typeface="+mn-ea"/>
          <a:cs typeface="+mn-cs"/>
        </a:defRPr>
      </a:lvl3pPr>
      <a:lvl4pPr marL="1097280" indent="-228600" algn="l" rtl="0" eaLnBrk="1" latinLnBrk="0" hangingPunct="1">
        <a:spcBef>
          <a:spcPts val="400"/>
        </a:spcBef>
        <a:buClr>
          <a:schemeClr val="accent2">
            <a:shade val="75000"/>
          </a:schemeClr>
        </a:buClr>
        <a:buSzPct val="70000"/>
        <a:buFont typeface="Wingdings"/>
        <a:buChar char=""/>
        <a:defRPr kumimoji="0" sz="1800" kern="1200">
          <a:solidFill>
            <a:schemeClr val="tx1"/>
          </a:solidFill>
          <a:latin typeface="+mn-lt"/>
          <a:ea typeface="+mn-ea"/>
          <a:cs typeface="+mn-cs"/>
        </a:defRPr>
      </a:lvl4pPr>
      <a:lvl5pPr marL="1371600" indent="-228600" algn="l" rtl="0" eaLnBrk="1" latinLnBrk="0" hangingPunct="1">
        <a:spcBef>
          <a:spcPts val="300"/>
        </a:spcBef>
        <a:buClr>
          <a:schemeClr val="accent2"/>
        </a:buClr>
        <a:buSzPct val="70000"/>
        <a:buFont typeface="Wingdings"/>
        <a:buChar char=""/>
        <a:defRPr kumimoji="0" sz="1600" kern="1200">
          <a:solidFill>
            <a:schemeClr val="tx1"/>
          </a:solidFill>
          <a:latin typeface="+mn-lt"/>
          <a:ea typeface="+mn-ea"/>
          <a:cs typeface="+mn-cs"/>
        </a:defRPr>
      </a:lvl5pPr>
      <a:lvl6pPr marL="1645920" indent="-182880" algn="l" rtl="0" eaLnBrk="1" latinLnBrk="0" hangingPunct="1">
        <a:spcBef>
          <a:spcPts val="300"/>
        </a:spcBef>
        <a:buClr>
          <a:srgbClr val="9FB8CD">
            <a:shade val="75000"/>
          </a:srgbClr>
        </a:buClr>
        <a:buSzPct val="75000"/>
        <a:buFont typeface="Wingdings 3"/>
        <a:buChar char=""/>
        <a:defRPr kumimoji="0" lang="en-US" sz="1600" kern="1200" smtClean="0">
          <a:solidFill>
            <a:schemeClr val="tx1"/>
          </a:solidFill>
          <a:latin typeface="+mn-lt"/>
          <a:ea typeface="+mn-ea"/>
          <a:cs typeface="+mn-cs"/>
        </a:defRPr>
      </a:lvl6pPr>
      <a:lvl7pPr marL="1828800" indent="-182880" algn="l" rtl="0" eaLnBrk="1" latinLnBrk="0" hangingPunct="1">
        <a:spcBef>
          <a:spcPts val="300"/>
        </a:spcBef>
        <a:buClr>
          <a:srgbClr val="727CA3">
            <a:shade val="75000"/>
          </a:srgbClr>
        </a:buClr>
        <a:buSzPct val="75000"/>
        <a:buFont typeface="Wingdings 3"/>
        <a:buChar char=""/>
        <a:defRPr kumimoji="0" lang="en-US" sz="1400" kern="1200" smtClean="0">
          <a:solidFill>
            <a:schemeClr val="tx1"/>
          </a:solidFill>
          <a:latin typeface="+mn-lt"/>
          <a:ea typeface="+mn-ea"/>
          <a:cs typeface="+mn-cs"/>
        </a:defRPr>
      </a:lvl7pPr>
      <a:lvl8pPr marL="2011680" indent="-182880" algn="l" rtl="0" eaLnBrk="1" latinLnBrk="0" hangingPunct="1">
        <a:spcBef>
          <a:spcPts val="300"/>
        </a:spcBef>
        <a:buClr>
          <a:prstClr val="white">
            <a:shade val="50000"/>
          </a:prstClr>
        </a:buClr>
        <a:buSzPct val="75000"/>
        <a:buFont typeface="Wingdings 3"/>
        <a:buChar char=""/>
        <a:defRPr kumimoji="0" lang="en-US" sz="1400" kern="1200" smtClean="0">
          <a:solidFill>
            <a:schemeClr val="tx1"/>
          </a:solidFill>
          <a:latin typeface="+mn-lt"/>
          <a:ea typeface="+mn-ea"/>
          <a:cs typeface="+mn-cs"/>
        </a:defRPr>
      </a:lvl8pPr>
      <a:lvl9pPr marL="2194560" indent="-182880" algn="l" rtl="0" eaLnBrk="1" latinLnBrk="0" hangingPunct="1">
        <a:spcBef>
          <a:spcPts val="300"/>
        </a:spcBef>
        <a:buClr>
          <a:srgbClr val="9FB8CD"/>
        </a:buClr>
        <a:buSzPct val="75000"/>
        <a:buFont typeface="Wingdings 3"/>
        <a:buChar char=""/>
        <a:defRPr kumimoji="0" lang="en-US" sz="1200" kern="1200" smtClean="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7" Type="http://schemas.openxmlformats.org/officeDocument/2006/relationships/image" Target="../media/image7.jpeg"/><Relationship Id="rId2" Type="http://schemas.openxmlformats.org/officeDocument/2006/relationships/image" Target="../media/image2.jpeg"/><Relationship Id="rId1" Type="http://schemas.openxmlformats.org/officeDocument/2006/relationships/slideLayout" Target="../slideLayouts/slideLayout1.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s>
</file>

<file path=ppt/slides/_rels/slide10.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hyperlink" Target="http://www.youtube.com/watch?v=tFy6cfPmjd4" TargetMode="Externa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hyperlink" Target="http://www.historyhouse.com/book.asp?isbn=0750914971" TargetMode="Externa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hyperlink" Target="http://www.youtube.com/watch?v=tFy6cfPmjd4" TargetMode="Externa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hyperlink" Target="http://www.historyhouse.com/book.asp?isbn=0691055505" TargetMode="Externa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hyperlink" Target="http://books.google.com.au/books?id=COxL2UjobXQC&amp;printsec=frontcover&amp;source=gbs_ge_summary_r&amp;cad=0" TargetMode="Externa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hyperlink" Target="http://h-net.org/~women/threads/disc-poison.html" TargetMode="Externa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8" Type="http://schemas.openxmlformats.org/officeDocument/2006/relationships/image" Target="../media/image35.jpeg"/><Relationship Id="rId3" Type="http://schemas.openxmlformats.org/officeDocument/2006/relationships/hyperlink" Target="http://www.goodreads.com/author/quotes/4379.Sylvia_Plath" TargetMode="External"/><Relationship Id="rId7" Type="http://schemas.openxmlformats.org/officeDocument/2006/relationships/image" Target="../media/image34.jpeg"/><Relationship Id="rId2" Type="http://schemas.openxmlformats.org/officeDocument/2006/relationships/hyperlink" Target="http://www.youtube.com/watch?v=am6rArVPip8&amp;ob=av2e" TargetMode="External"/><Relationship Id="rId1" Type="http://schemas.openxmlformats.org/officeDocument/2006/relationships/slideLayout" Target="../slideLayouts/slideLayout2.xml"/><Relationship Id="rId6" Type="http://schemas.openxmlformats.org/officeDocument/2006/relationships/image" Target="../media/image33.jpeg"/><Relationship Id="rId5" Type="http://schemas.openxmlformats.org/officeDocument/2006/relationships/hyperlink" Target="http://www.quotationspage.com/quotes/Dorothy_Parker" TargetMode="External"/><Relationship Id="rId4" Type="http://schemas.openxmlformats.org/officeDocument/2006/relationships/hyperlink" Target="http://www.brainyquote.com/quotes/authors/v/virginia_woolf_2.html" TargetMode="External"/></Relationships>
</file>

<file path=ppt/slides/_rels/slide27.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8" Type="http://schemas.openxmlformats.org/officeDocument/2006/relationships/image" Target="../media/image44.png"/><Relationship Id="rId3" Type="http://schemas.openxmlformats.org/officeDocument/2006/relationships/image" Target="../media/image39.png"/><Relationship Id="rId7" Type="http://schemas.openxmlformats.org/officeDocument/2006/relationships/image" Target="../media/image43.png"/><Relationship Id="rId2" Type="http://schemas.openxmlformats.org/officeDocument/2006/relationships/image" Target="../media/image38.png"/><Relationship Id="rId1" Type="http://schemas.openxmlformats.org/officeDocument/2006/relationships/slideLayout" Target="../slideLayouts/slideLayout2.xml"/><Relationship Id="rId6" Type="http://schemas.openxmlformats.org/officeDocument/2006/relationships/image" Target="../media/image42.png"/><Relationship Id="rId11" Type="http://schemas.openxmlformats.org/officeDocument/2006/relationships/image" Target="../media/image47.png"/><Relationship Id="rId5" Type="http://schemas.openxmlformats.org/officeDocument/2006/relationships/image" Target="../media/image41.png"/><Relationship Id="rId10" Type="http://schemas.openxmlformats.org/officeDocument/2006/relationships/image" Target="../media/image46.png"/><Relationship Id="rId4" Type="http://schemas.openxmlformats.org/officeDocument/2006/relationships/image" Target="../media/image40.png"/><Relationship Id="rId9" Type="http://schemas.openxmlformats.org/officeDocument/2006/relationships/image" Target="../media/image45.png"/></Relationships>
</file>

<file path=ppt/slides/_rels/slide3.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8" Type="http://schemas.openxmlformats.org/officeDocument/2006/relationships/image" Target="../media/image54.png"/><Relationship Id="rId3" Type="http://schemas.openxmlformats.org/officeDocument/2006/relationships/image" Target="../media/image49.png"/><Relationship Id="rId7" Type="http://schemas.openxmlformats.org/officeDocument/2006/relationships/image" Target="../media/image53.png"/><Relationship Id="rId2" Type="http://schemas.openxmlformats.org/officeDocument/2006/relationships/image" Target="../media/image48.png"/><Relationship Id="rId1" Type="http://schemas.openxmlformats.org/officeDocument/2006/relationships/slideLayout" Target="../slideLayouts/slideLayout2.xml"/><Relationship Id="rId6" Type="http://schemas.openxmlformats.org/officeDocument/2006/relationships/image" Target="../media/image52.png"/><Relationship Id="rId5" Type="http://schemas.openxmlformats.org/officeDocument/2006/relationships/image" Target="../media/image51.png"/><Relationship Id="rId4" Type="http://schemas.openxmlformats.org/officeDocument/2006/relationships/image" Target="../media/image50.png"/></Relationships>
</file>

<file path=ppt/slides/_rels/slide31.xml.rels><?xml version="1.0" encoding="UTF-8" standalone="yes"?>
<Relationships xmlns="http://schemas.openxmlformats.org/package/2006/relationships"><Relationship Id="rId3" Type="http://schemas.openxmlformats.org/officeDocument/2006/relationships/hyperlink" Target="http://www.abs.gov.au/ausstats/abs@.nsf/Latestproducts/4326.0Media%20Release12007?opendocument&amp;tabname=Summary&amp;prodno=4326.0&amp;issue=2007&amp;num=&amp;view=" TargetMode="External"/><Relationship Id="rId2" Type="http://schemas.openxmlformats.org/officeDocument/2006/relationships/image" Target="../media/image55.gif"/><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hyperlink" Target="http://www.mindframe-media.info/site/index.cfm?display=85541" TargetMode="Externa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hyperlink" Target="http://www.cbc.ca/news/canada/british-columbia/story/2012/08/13/bc-drunkorexia-sfu-study.html" TargetMode="Externa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hyperlink" Target="http://www.youtube.com/watch?v=Nw6-e2DyB8U&amp;feature=related" TargetMode="External"/><Relationship Id="rId2" Type="http://schemas.openxmlformats.org/officeDocument/2006/relationships/hyperlink" Target="http://www.youtube.com/watch?v=fhKKk0z_aGg&amp;feature=related" TargetMode="External"/><Relationship Id="rId1" Type="http://schemas.openxmlformats.org/officeDocument/2006/relationships/slideLayout" Target="../slideLayouts/slideLayout2.xml"/><Relationship Id="rId5" Type="http://schemas.openxmlformats.org/officeDocument/2006/relationships/image" Target="../media/image59.jpeg"/><Relationship Id="rId4" Type="http://schemas.openxmlformats.org/officeDocument/2006/relationships/hyperlink" Target="http://www.beyondblue.org.au/index.aspx?link_id=94" TargetMode="External"/></Relationships>
</file>

<file path=ppt/slides/_rels/slide36.xml.rels><?xml version="1.0" encoding="UTF-8" standalone="yes"?>
<Relationships xmlns="http://schemas.openxmlformats.org/package/2006/relationships"><Relationship Id="rId3" Type="http://schemas.openxmlformats.org/officeDocument/2006/relationships/hyperlink" Target="http://www.adaa.org/about-adaa/press-room/facts-statistics" TargetMode="External"/><Relationship Id="rId2" Type="http://schemas.openxmlformats.org/officeDocument/2006/relationships/hyperlink" Target="http://www.mindframe-media.info/site/index.cfm?display=85541" TargetMode="External"/><Relationship Id="rId1" Type="http://schemas.openxmlformats.org/officeDocument/2006/relationships/slideLayout" Target="../slideLayouts/slideLayout2.xml"/><Relationship Id="rId4" Type="http://schemas.openxmlformats.org/officeDocument/2006/relationships/image" Target="../media/image60.jpeg"/></Relationships>
</file>

<file path=ppt/slides/_rels/slide37.xml.rels><?xml version="1.0" encoding="UTF-8" standalone="yes"?>
<Relationships xmlns="http://schemas.openxmlformats.org/package/2006/relationships"><Relationship Id="rId2" Type="http://schemas.openxmlformats.org/officeDocument/2006/relationships/image" Target="../media/image61.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hyperlink" Target="http://www.lifeline.org.au/About-Lifeline/Media-Centre/TV-Ads-and-Videos/You-Can-Do-Something---Suicide-Prevention/You-Can-Do-Something---Suicide-Prevention/default.aspx" TargetMode="External"/><Relationship Id="rId2" Type="http://schemas.openxmlformats.org/officeDocument/2006/relationships/hyperlink" Target="http://www.aihw.gov.au/mental-health-faqs/" TargetMode="Externa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hyperlink" Target="http://www.sane.org/information/factsheets-podcasts/160-borderline-personality-disorder"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hyperlink" Target="http://skepticsannotatedbible.com/lev/20.html" TargetMode="External"/><Relationship Id="rId2" Type="http://schemas.openxmlformats.org/officeDocument/2006/relationships/hyperlink" Target="http://skepticsannotatedbible.com/lev/15.html" TargetMode="External"/><Relationship Id="rId1" Type="http://schemas.openxmlformats.org/officeDocument/2006/relationships/slideLayout" Target="../slideLayouts/slideLayout2.xml"/><Relationship Id="rId5" Type="http://schemas.openxmlformats.org/officeDocument/2006/relationships/image" Target="../media/image10.jpeg"/><Relationship Id="rId4" Type="http://schemas.openxmlformats.org/officeDocument/2006/relationships/hyperlink" Target="http://skepticsannotatedbible.com/ezek/18.html" TargetMode="External"/></Relationships>
</file>

<file path=ppt/slides/_rels/slide40.xml.rels><?xml version="1.0" encoding="UTF-8" standalone="yes"?>
<Relationships xmlns="http://schemas.openxmlformats.org/package/2006/relationships"><Relationship Id="rId3" Type="http://schemas.openxmlformats.org/officeDocument/2006/relationships/image" Target="../media/image63.gif"/><Relationship Id="rId2" Type="http://schemas.openxmlformats.org/officeDocument/2006/relationships/hyperlink" Target="http://www.schizophrenia.com/index.php" TargetMode="Externa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hyperlink" Target="http://www.google.com/imgres?imgurl=http://images.fineartamerica.com/images-medium/anxiety-bruce-combs.jpg&amp;imgrefurl=http://fineartamerica.com/featured/anxiety-bruce-combs.html&amp;usg=__NxUBGA6yycJR6djaT1Hz-2ccPWA=&amp;h=700&amp;w=540&amp;sz=113&amp;hl=en&amp;start=7&amp;zoom=1&amp;tbnid=8262nwi5fzwzdM:&amp;tbnh=140&amp;tbnw=108&amp;ei=BjeWTuu0LLDmmAWYtpSDAg&amp;prev=/search?q=anxiety+art&amp;hl=en&amp;gbv=2&amp;tbm=isch&amp;itbs=1" TargetMode="External"/><Relationship Id="rId2" Type="http://schemas.openxmlformats.org/officeDocument/2006/relationships/hyperlink" Target="http://www.schizophrenia.com/media/" TargetMode="External"/><Relationship Id="rId1" Type="http://schemas.openxmlformats.org/officeDocument/2006/relationships/slideLayout" Target="../slideLayouts/slideLayout2.xml"/><Relationship Id="rId4" Type="http://schemas.openxmlformats.org/officeDocument/2006/relationships/image" Target="../media/image64.jpeg"/></Relationships>
</file>

<file path=ppt/slides/_rels/slide42.xml.rels><?xml version="1.0" encoding="UTF-8" standalone="yes"?>
<Relationships xmlns="http://schemas.openxmlformats.org/package/2006/relationships"><Relationship Id="rId8" Type="http://schemas.openxmlformats.org/officeDocument/2006/relationships/image" Target="../media/image70.jpeg"/><Relationship Id="rId3" Type="http://schemas.openxmlformats.org/officeDocument/2006/relationships/image" Target="../media/image65.jpeg"/><Relationship Id="rId7" Type="http://schemas.openxmlformats.org/officeDocument/2006/relationships/image" Target="../media/image69.jpeg"/><Relationship Id="rId2" Type="http://schemas.openxmlformats.org/officeDocument/2006/relationships/hyperlink" Target="http://www.google.com/imgres?imgurl=http://www.drugfreehomes.org/wp-content/uploads/2011/08/prescription-drugs.jpg&amp;imgrefurl=http://www.drugfreehomes.org/category/prescription-drug-abuse&amp;usg=__jcYnmBYpuENCWY7J9EU2IVnuYc8=&amp;h=848&amp;w=566&amp;sz=559&amp;hl=en&amp;start=1&amp;zoom=1&amp;tbnid=dxbJSVWpXjO0xM:&amp;tbnh=145&amp;tbnw=97&amp;ei=nnqVTtzYH-TumAXp7d2CBw&amp;prev=/search?q=drugs&amp;hl=en&amp;gbv=2&amp;tbm=isch&amp;itbs=1" TargetMode="External"/><Relationship Id="rId1" Type="http://schemas.openxmlformats.org/officeDocument/2006/relationships/slideLayout" Target="../slideLayouts/slideLayout2.xml"/><Relationship Id="rId6" Type="http://schemas.openxmlformats.org/officeDocument/2006/relationships/image" Target="../media/image68.jpeg"/><Relationship Id="rId5" Type="http://schemas.openxmlformats.org/officeDocument/2006/relationships/image" Target="../media/image67.jpeg"/><Relationship Id="rId4" Type="http://schemas.openxmlformats.org/officeDocument/2006/relationships/image" Target="../media/image66.jpeg"/></Relationships>
</file>

<file path=ppt/slides/_rels/slide43.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hyperlink" Target="http://www.health.gov.au/internet/preventativehealth/publishing.nsf/Content/09C94C0F1B9799F5CA2574DD0081E770/$File/alcohol-2.pdf" TargetMode="Externa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72.gif"/><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73.jpeg"/><Relationship Id="rId2" Type="http://schemas.openxmlformats.org/officeDocument/2006/relationships/hyperlink" Target="http://www.sane.org/index.php" TargetMode="Externa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74.jpe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75.jpe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76.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77.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78.jpe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79.gif"/><Relationship Id="rId2" Type="http://schemas.openxmlformats.org/officeDocument/2006/relationships/hyperlink" Target="http://www.agingincanada.ca/alcohol_and_depression.htm" TargetMode="Externa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hyperlink" Target="http://www.nlm.nih.gov/medlineplus/methamphetamine.html" TargetMode="Externa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80.jpeg"/><Relationship Id="rId2" Type="http://schemas.openxmlformats.org/officeDocument/2006/relationships/hyperlink" Target="http://whv.org.au/static/files/assets/7491ff64/Drugs_GIA_Aug_08.pdf" TargetMode="Externa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81.jpe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hyperlink" Target="http://www.ted.com/talks/elizabeth_pisani_sex_drugs_and_hiv_let_s_get_rational_1.htm" TargetMode="Externa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82.jpeg"/><Relationship Id="rId2" Type="http://schemas.openxmlformats.org/officeDocument/2006/relationships/hyperlink" Target="http://archives.drugabuse.gov/womendrugs/Women-DrugAbuse1.html" TargetMode="Externa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83.jpeg"/><Relationship Id="rId2" Type="http://schemas.openxmlformats.org/officeDocument/2006/relationships/hyperlink" Target="http://whv.org.au/publications-resources/publications-resources-by-topic/post/women-and-drugs-gia/" TargetMode="Externa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84.jpeg"/><Relationship Id="rId2" Type="http://schemas.openxmlformats.org/officeDocument/2006/relationships/hyperlink" Target="http://vsearch.nlm.nih.gov/vivisimo/cgi-bin/query-meta?v:project=medlineplus&amp;query=women+substance+abuse" TargetMode="Externa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85.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86.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87.pn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88.jpe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89.jpe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hyperlink" Target="http://www.empowher.com/" TargetMode="External"/><Relationship Id="rId7" Type="http://schemas.openxmlformats.org/officeDocument/2006/relationships/image" Target="../media/image90.jpeg"/><Relationship Id="rId2" Type="http://schemas.openxmlformats.org/officeDocument/2006/relationships/hyperlink" Target="http://thebutterflyfoundation.org.au/Default.aspx" TargetMode="External"/><Relationship Id="rId1" Type="http://schemas.openxmlformats.org/officeDocument/2006/relationships/slideLayout" Target="../slideLayouts/slideLayout2.xml"/><Relationship Id="rId6" Type="http://schemas.openxmlformats.org/officeDocument/2006/relationships/hyperlink" Target="http://www.sane.org/snapshots" TargetMode="External"/><Relationship Id="rId5" Type="http://schemas.openxmlformats.org/officeDocument/2006/relationships/hyperlink" Target="http://www.sane.org/index.php" TargetMode="External"/><Relationship Id="rId4" Type="http://schemas.openxmlformats.org/officeDocument/2006/relationships/hyperlink" Target="http://www.womenshealth.gov/publications/our-publications/mental-health-action-steps/" TargetMode="External"/></Relationships>
</file>

<file path=ppt/slides/_rels/slide67.xml.rels><?xml version="1.0" encoding="UTF-8" standalone="yes"?>
<Relationships xmlns="http://schemas.openxmlformats.org/package/2006/relationships"><Relationship Id="rId2" Type="http://schemas.openxmlformats.org/officeDocument/2006/relationships/image" Target="../media/image91.jpe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92.jpe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image" Target="../media/image93.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hyperlink" Target="http://www.historyhouse.com/book.asp?isbn=0140165002"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n-AU" dirty="0"/>
              <a:t>Mental Health and Substance Abuse in Women Across the Ages</a:t>
            </a:r>
          </a:p>
        </p:txBody>
      </p:sp>
      <p:sp>
        <p:nvSpPr>
          <p:cNvPr id="3" name="Subtitle 2"/>
          <p:cNvSpPr>
            <a:spLocks noGrp="1"/>
          </p:cNvSpPr>
          <p:nvPr>
            <p:ph type="subTitle" idx="1"/>
          </p:nvPr>
        </p:nvSpPr>
        <p:spPr/>
        <p:txBody>
          <a:bodyPr/>
          <a:lstStyle/>
          <a:p>
            <a:r>
              <a:rPr lang="en-AU" dirty="0"/>
              <a:t>Dr J Carroll</a:t>
            </a:r>
          </a:p>
        </p:txBody>
      </p:sp>
      <p:pic>
        <p:nvPicPr>
          <p:cNvPr id="58370" name="Picture 2" descr="http://i.thisislondon.co.uk/i/pix/2010/01/women-pill415.jpg"/>
          <p:cNvPicPr>
            <a:picLocks noChangeAspect="1" noChangeArrowheads="1"/>
          </p:cNvPicPr>
          <p:nvPr/>
        </p:nvPicPr>
        <p:blipFill>
          <a:blip r:embed="rId2" cstate="print"/>
          <a:srcRect/>
          <a:stretch>
            <a:fillRect/>
          </a:stretch>
        </p:blipFill>
        <p:spPr bwMode="auto">
          <a:xfrm>
            <a:off x="142844" y="5000636"/>
            <a:ext cx="1444639" cy="1545590"/>
          </a:xfrm>
          <a:prstGeom prst="rect">
            <a:avLst/>
          </a:prstGeom>
          <a:noFill/>
        </p:spPr>
      </p:pic>
      <p:pic>
        <p:nvPicPr>
          <p:cNvPr id="58372" name="Picture 4" descr="http://www.infoniac.com/uimg/woman-drinking-beer.jpg"/>
          <p:cNvPicPr>
            <a:picLocks noChangeAspect="1" noChangeArrowheads="1"/>
          </p:cNvPicPr>
          <p:nvPr/>
        </p:nvPicPr>
        <p:blipFill>
          <a:blip r:embed="rId3" cstate="print"/>
          <a:srcRect/>
          <a:stretch>
            <a:fillRect/>
          </a:stretch>
        </p:blipFill>
        <p:spPr bwMode="auto">
          <a:xfrm>
            <a:off x="142844" y="0"/>
            <a:ext cx="2725924" cy="2071702"/>
          </a:xfrm>
          <a:prstGeom prst="rect">
            <a:avLst/>
          </a:prstGeom>
          <a:noFill/>
        </p:spPr>
      </p:pic>
      <p:pic>
        <p:nvPicPr>
          <p:cNvPr id="58374" name="Picture 6" descr="http://i.dailymail.co.uk/i/pix/2008/11/14/article-1085638-00550DED00000258-738_468x312.jpg"/>
          <p:cNvPicPr>
            <a:picLocks noChangeAspect="1" noChangeArrowheads="1"/>
          </p:cNvPicPr>
          <p:nvPr/>
        </p:nvPicPr>
        <p:blipFill>
          <a:blip r:embed="rId4" cstate="print"/>
          <a:srcRect/>
          <a:stretch>
            <a:fillRect/>
          </a:stretch>
        </p:blipFill>
        <p:spPr bwMode="auto">
          <a:xfrm>
            <a:off x="4286248" y="0"/>
            <a:ext cx="3000396" cy="2000264"/>
          </a:xfrm>
          <a:prstGeom prst="rect">
            <a:avLst/>
          </a:prstGeom>
          <a:noFill/>
        </p:spPr>
      </p:pic>
      <p:pic>
        <p:nvPicPr>
          <p:cNvPr id="58376" name="Picture 8" descr="http://www.sbm.org/outlook/0110/images/womens_health.jpg"/>
          <p:cNvPicPr>
            <a:picLocks noChangeAspect="1" noChangeArrowheads="1"/>
          </p:cNvPicPr>
          <p:nvPr/>
        </p:nvPicPr>
        <p:blipFill>
          <a:blip r:embed="rId5" cstate="print"/>
          <a:srcRect/>
          <a:stretch>
            <a:fillRect/>
          </a:stretch>
        </p:blipFill>
        <p:spPr bwMode="auto">
          <a:xfrm>
            <a:off x="2357422" y="1071546"/>
            <a:ext cx="2071702" cy="2466312"/>
          </a:xfrm>
          <a:prstGeom prst="rect">
            <a:avLst/>
          </a:prstGeom>
          <a:noFill/>
        </p:spPr>
      </p:pic>
      <p:pic>
        <p:nvPicPr>
          <p:cNvPr id="58380" name="Picture 12" descr="http://healthxwellness.com/wp-content/uploads/2011/02/Different-Kinds-of-Mental-Disorders.jpg"/>
          <p:cNvPicPr>
            <a:picLocks noChangeAspect="1" noChangeArrowheads="1"/>
          </p:cNvPicPr>
          <p:nvPr/>
        </p:nvPicPr>
        <p:blipFill>
          <a:blip r:embed="rId6" cstate="print"/>
          <a:srcRect/>
          <a:stretch>
            <a:fillRect/>
          </a:stretch>
        </p:blipFill>
        <p:spPr bwMode="auto">
          <a:xfrm>
            <a:off x="2071670" y="4929198"/>
            <a:ext cx="2723131" cy="1785950"/>
          </a:xfrm>
          <a:prstGeom prst="rect">
            <a:avLst/>
          </a:prstGeom>
          <a:noFill/>
        </p:spPr>
      </p:pic>
      <p:pic>
        <p:nvPicPr>
          <p:cNvPr id="58382" name="Picture 14" descr="http://www.agelesshealthandbeauty.com/files/2010/10/91911279.jpg"/>
          <p:cNvPicPr>
            <a:picLocks noChangeAspect="1" noChangeArrowheads="1"/>
          </p:cNvPicPr>
          <p:nvPr/>
        </p:nvPicPr>
        <p:blipFill>
          <a:blip r:embed="rId7" cstate="print"/>
          <a:srcRect/>
          <a:stretch>
            <a:fillRect/>
          </a:stretch>
        </p:blipFill>
        <p:spPr bwMode="auto">
          <a:xfrm>
            <a:off x="6000760" y="1643050"/>
            <a:ext cx="2857520" cy="1908778"/>
          </a:xfrm>
          <a:prstGeom prst="rect">
            <a:avLst/>
          </a:prstGeom>
          <a:noFill/>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8596" y="142852"/>
            <a:ext cx="8229600" cy="990600"/>
          </a:xfrm>
        </p:spPr>
        <p:txBody>
          <a:bodyPr>
            <a:normAutofit fontScale="90000"/>
          </a:bodyPr>
          <a:lstStyle/>
          <a:p>
            <a:r>
              <a:rPr lang="en-AU" dirty="0"/>
              <a:t>Treating Hysteria – Proceed To Privates with Caution...</a:t>
            </a:r>
          </a:p>
        </p:txBody>
      </p:sp>
      <p:sp>
        <p:nvSpPr>
          <p:cNvPr id="3" name="Content Placeholder 2"/>
          <p:cNvSpPr>
            <a:spLocks noGrp="1"/>
          </p:cNvSpPr>
          <p:nvPr>
            <p:ph sz="quarter" idx="1"/>
          </p:nvPr>
        </p:nvSpPr>
        <p:spPr>
          <a:xfrm>
            <a:off x="457200" y="1219200"/>
            <a:ext cx="5614998" cy="5210196"/>
          </a:xfrm>
        </p:spPr>
        <p:txBody>
          <a:bodyPr>
            <a:noAutofit/>
          </a:bodyPr>
          <a:lstStyle/>
          <a:p>
            <a:r>
              <a:rPr lang="en-AU" sz="1600" dirty="0"/>
              <a:t>Unfortunately for the doctors, they also considered </a:t>
            </a:r>
            <a:r>
              <a:rPr lang="en-AU" sz="1600" b="1" dirty="0"/>
              <a:t>the maternal organ to be so potent in affecting behaviour that women might be carried away in any number of passions. </a:t>
            </a:r>
          </a:p>
          <a:p>
            <a:endParaRPr lang="en-AU" sz="1600" dirty="0"/>
          </a:p>
          <a:p>
            <a:r>
              <a:rPr lang="en-AU" sz="1600" dirty="0"/>
              <a:t>So while it was understood that sexual feelings were "unwomanly" or "pathological", women were still subject to the overwhelming control of their uteri, and </a:t>
            </a:r>
            <a:r>
              <a:rPr lang="en-AU" sz="1600" b="1" dirty="0"/>
              <a:t>occasionally had their free wills usurped by the fertile tissues. </a:t>
            </a:r>
          </a:p>
          <a:p>
            <a:endParaRPr lang="en-AU" sz="1600" dirty="0"/>
          </a:p>
          <a:p>
            <a:r>
              <a:rPr lang="en-AU" sz="1600" dirty="0"/>
              <a:t>To check for this "problem", doctors would fondle the privies, watching carefully for a reaction yet ready to defend themselves lest they awaken the wild, passionate, uncontrollable succubus within.</a:t>
            </a:r>
          </a:p>
          <a:p>
            <a:endParaRPr lang="en-AU" sz="1600" dirty="0"/>
          </a:p>
          <a:p>
            <a:r>
              <a:rPr lang="en-AU" sz="1600" dirty="0"/>
              <a:t>‘It was important to determine if the uterus was influencing behaviour, but it might take several assistants to pry a lust-crazed patient off you’ physician Robert </a:t>
            </a:r>
            <a:r>
              <a:rPr lang="en-AU" sz="1600" dirty="0" err="1"/>
              <a:t>Brudenell</a:t>
            </a:r>
            <a:r>
              <a:rPr lang="en-AU" sz="1600" dirty="0"/>
              <a:t> Carter wrote in his 1853 tome</a:t>
            </a:r>
            <a:r>
              <a:rPr lang="en-AU" sz="1600" i="1" dirty="0"/>
              <a:t> On the Pathology and Treatment of Hysteria.</a:t>
            </a:r>
          </a:p>
          <a:p>
            <a:endParaRPr lang="en-AU" sz="1600" i="1" dirty="0"/>
          </a:p>
          <a:p>
            <a:r>
              <a:rPr lang="en-AU" sz="1600" b="1" dirty="0"/>
              <a:t>Ref: </a:t>
            </a:r>
            <a:r>
              <a:rPr lang="en-AU" sz="1600" dirty="0"/>
              <a:t>Living Hysteria: Hysteria in every day life and asylum psychiatry around 1900 – 2005 Article in a German Psychiatry Journal.</a:t>
            </a:r>
          </a:p>
          <a:p>
            <a:endParaRPr lang="en-AU" sz="1600" i="1" dirty="0"/>
          </a:p>
          <a:p>
            <a:r>
              <a:rPr lang="en-AU" sz="1600" dirty="0">
                <a:hlinkClick r:id="rId2"/>
              </a:rPr>
              <a:t>HYSTERIA MOVIE 2012</a:t>
            </a:r>
            <a:endParaRPr lang="en-AU" sz="1600" dirty="0"/>
          </a:p>
        </p:txBody>
      </p:sp>
      <p:pic>
        <p:nvPicPr>
          <p:cNvPr id="52226" name="Picture 2" descr="http://www.richardwebster.net/charcot.JPG"/>
          <p:cNvPicPr>
            <a:picLocks noChangeAspect="1" noChangeArrowheads="1"/>
          </p:cNvPicPr>
          <p:nvPr/>
        </p:nvPicPr>
        <p:blipFill>
          <a:blip r:embed="rId3" cstate="print"/>
          <a:srcRect/>
          <a:stretch>
            <a:fillRect/>
          </a:stretch>
        </p:blipFill>
        <p:spPr bwMode="auto">
          <a:xfrm>
            <a:off x="6215074" y="1285860"/>
            <a:ext cx="2714644" cy="3400425"/>
          </a:xfrm>
          <a:prstGeom prst="rect">
            <a:avLst/>
          </a:prstGeom>
          <a:noFill/>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6686568" cy="990600"/>
          </a:xfrm>
        </p:spPr>
        <p:txBody>
          <a:bodyPr>
            <a:normAutofit fontScale="90000"/>
          </a:bodyPr>
          <a:lstStyle/>
          <a:p>
            <a:r>
              <a:rPr lang="en-AU" b="1" dirty="0"/>
              <a:t>Too Nervous and Hysterical for Politics...</a:t>
            </a:r>
          </a:p>
        </p:txBody>
      </p:sp>
      <p:sp>
        <p:nvSpPr>
          <p:cNvPr id="3" name="Content Placeholder 2"/>
          <p:cNvSpPr>
            <a:spLocks noGrp="1"/>
          </p:cNvSpPr>
          <p:nvPr>
            <p:ph sz="quarter" idx="1"/>
          </p:nvPr>
        </p:nvSpPr>
        <p:spPr>
          <a:xfrm>
            <a:off x="428596" y="1576366"/>
            <a:ext cx="6972320" cy="5281634"/>
          </a:xfrm>
        </p:spPr>
        <p:txBody>
          <a:bodyPr>
            <a:normAutofit fontScale="62500" lnSpcReduction="20000"/>
          </a:bodyPr>
          <a:lstStyle/>
          <a:p>
            <a:r>
              <a:rPr lang="en-AU" dirty="0"/>
              <a:t>This view depicting women as sexually voracious was widely held, and because the women needed to keep their uteri healthy to reproduce (no learning) but not developed to the point of gaining control (no drugs or masturbation), the medical community had to figure out some way to get to the happy medium. </a:t>
            </a:r>
          </a:p>
          <a:p>
            <a:endParaRPr lang="en-AU" dirty="0"/>
          </a:p>
          <a:p>
            <a:r>
              <a:rPr lang="en-AU" b="1" dirty="0"/>
              <a:t>The solution:  </a:t>
            </a:r>
            <a:r>
              <a:rPr lang="en-AU" dirty="0"/>
              <a:t>bed rest. </a:t>
            </a:r>
          </a:p>
          <a:p>
            <a:endParaRPr lang="en-AU" dirty="0"/>
          </a:p>
          <a:p>
            <a:r>
              <a:rPr lang="en-AU" b="1" dirty="0"/>
              <a:t>"All sources of mental excitement should be perseveringly guarded against," </a:t>
            </a:r>
            <a:r>
              <a:rPr lang="en-AU" dirty="0"/>
              <a:t>said the doctors in the 19</a:t>
            </a:r>
            <a:r>
              <a:rPr lang="en-AU" baseline="30000" dirty="0"/>
              <a:t>th</a:t>
            </a:r>
            <a:r>
              <a:rPr lang="en-AU" dirty="0"/>
              <a:t> Century.</a:t>
            </a:r>
          </a:p>
          <a:p>
            <a:endParaRPr lang="en-AU" dirty="0"/>
          </a:p>
          <a:p>
            <a:r>
              <a:rPr lang="en-AU" dirty="0"/>
              <a:t>This provided a convenient argument as to why women </a:t>
            </a:r>
            <a:r>
              <a:rPr lang="en-AU" b="1" dirty="0"/>
              <a:t>shouldn't be in medical school </a:t>
            </a:r>
            <a:r>
              <a:rPr lang="en-AU" dirty="0"/>
              <a:t>("</a:t>
            </a:r>
            <a:r>
              <a:rPr lang="en-AU" i="1" dirty="0"/>
              <a:t>they would faint in anatomy lectures</a:t>
            </a:r>
            <a:r>
              <a:rPr lang="en-AU" dirty="0"/>
              <a:t>," claimed nineteenth-century physicians) and why they </a:t>
            </a:r>
            <a:r>
              <a:rPr lang="en-AU" b="1" dirty="0"/>
              <a:t>couldn't vote </a:t>
            </a:r>
            <a:r>
              <a:rPr lang="en-AU" dirty="0"/>
              <a:t>(a contemporary legislator claimed, </a:t>
            </a:r>
            <a:r>
              <a:rPr lang="en-AU" i="1" dirty="0"/>
              <a:t>"Grant suffrage to women, and you will have to build insane asylums in every county, and establish a divorce court in every town. Women are too nervous and hysterical to enter into politics.") </a:t>
            </a:r>
          </a:p>
          <a:p>
            <a:endParaRPr lang="en-AU" dirty="0"/>
          </a:p>
          <a:p>
            <a:r>
              <a:rPr lang="en-AU" dirty="0"/>
              <a:t>It was widely understood that women weren't fit to do anything (The medical community conveniently ignored the legions of poorer women who toiled in the fields or were servants).</a:t>
            </a:r>
          </a:p>
          <a:p>
            <a:endParaRPr lang="en-AU" dirty="0"/>
          </a:p>
          <a:p>
            <a:r>
              <a:rPr lang="en-AU" dirty="0"/>
              <a:t>Carol </a:t>
            </a:r>
            <a:r>
              <a:rPr lang="en-AU" dirty="0" err="1"/>
              <a:t>Rawcliffe</a:t>
            </a:r>
            <a:r>
              <a:rPr lang="en-AU" dirty="0"/>
              <a:t>. </a:t>
            </a:r>
            <a:r>
              <a:rPr lang="en-AU" u="sng" dirty="0">
                <a:hlinkClick r:id="rId2" action="ppaction://hlinkfile"/>
              </a:rPr>
              <a:t>Medicine &amp; Society In Later Medieval England</a:t>
            </a:r>
            <a:r>
              <a:rPr lang="en-AU" dirty="0"/>
              <a:t>. Sutton, 1998. </a:t>
            </a:r>
          </a:p>
          <a:p>
            <a:endParaRPr lang="en-AU" dirty="0"/>
          </a:p>
          <a:p>
            <a:endParaRPr lang="en-AU" dirty="0"/>
          </a:p>
        </p:txBody>
      </p:sp>
      <p:pic>
        <p:nvPicPr>
          <p:cNvPr id="51204" name="Picture 4" descr="http://www.google.com/url?source=imgres&amp;ct=tbn&amp;q=http://www.kathysart.com/images_paintings/bedofdreams.jpg&amp;sa=X&amp;ei=kzOWTtuAKrGWmQWw16HuAQ&amp;ved=0CAUQ8wc4BQ&amp;usg=AFQjCNECy5nYle-0qell6RU1YlBQehUpTw"/>
          <p:cNvPicPr>
            <a:picLocks noChangeAspect="1" noChangeArrowheads="1"/>
          </p:cNvPicPr>
          <p:nvPr/>
        </p:nvPicPr>
        <p:blipFill>
          <a:blip r:embed="rId3" cstate="print"/>
          <a:srcRect/>
          <a:stretch>
            <a:fillRect/>
          </a:stretch>
        </p:blipFill>
        <p:spPr bwMode="auto">
          <a:xfrm>
            <a:off x="7167012" y="0"/>
            <a:ext cx="1976988" cy="1493823"/>
          </a:xfrm>
          <a:prstGeom prst="rect">
            <a:avLst/>
          </a:prstGeom>
          <a:noFill/>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6419056" cy="990600"/>
          </a:xfrm>
        </p:spPr>
        <p:txBody>
          <a:bodyPr>
            <a:normAutofit fontScale="90000"/>
          </a:bodyPr>
          <a:lstStyle/>
          <a:p>
            <a:r>
              <a:rPr lang="en-AU" dirty="0"/>
              <a:t>Barbara </a:t>
            </a:r>
            <a:r>
              <a:rPr lang="en-AU" dirty="0" err="1"/>
              <a:t>Ehrenreich</a:t>
            </a:r>
            <a:r>
              <a:rPr lang="en-AU" dirty="0"/>
              <a:t> and Deidre English (1978)</a:t>
            </a:r>
          </a:p>
        </p:txBody>
      </p:sp>
      <p:sp>
        <p:nvSpPr>
          <p:cNvPr id="3" name="Content Placeholder 2"/>
          <p:cNvSpPr>
            <a:spLocks noGrp="1"/>
          </p:cNvSpPr>
          <p:nvPr>
            <p:ph sz="quarter" idx="1"/>
          </p:nvPr>
        </p:nvSpPr>
        <p:spPr>
          <a:xfrm>
            <a:off x="395536" y="1556792"/>
            <a:ext cx="6707088" cy="4937760"/>
          </a:xfrm>
        </p:spPr>
        <p:txBody>
          <a:bodyPr>
            <a:normAutofit fontScale="92500" lnSpcReduction="20000"/>
          </a:bodyPr>
          <a:lstStyle/>
          <a:p>
            <a:r>
              <a:rPr lang="en-AU" sz="2800" i="1" dirty="0"/>
              <a:t>“Take motherhood: nobody ever thought of putting it on a moral pedestal until some brash feminists pointed out, about a century ago, that the pay is lousy and the career ladder nonexistent.”</a:t>
            </a:r>
          </a:p>
          <a:p>
            <a:endParaRPr lang="en-AU" sz="2800" i="1" dirty="0"/>
          </a:p>
          <a:p>
            <a:pPr>
              <a:buNone/>
            </a:pPr>
            <a:br>
              <a:rPr lang="en-AU" sz="2800" i="1" dirty="0"/>
            </a:br>
            <a:endParaRPr lang="en-AU" sz="2800" i="1" dirty="0"/>
          </a:p>
          <a:p>
            <a:r>
              <a:rPr lang="en-AU" sz="2800" i="1" dirty="0"/>
              <a:t>“Of all the nasty outcomes predicted for women's liberation...none was more alarming than the suggestion that women would eventually become just like men.”</a:t>
            </a:r>
          </a:p>
          <a:p>
            <a:endParaRPr lang="en-AU" sz="2800" dirty="0"/>
          </a:p>
          <a:p>
            <a:pPr>
              <a:buNone/>
            </a:pPr>
            <a:br>
              <a:rPr lang="en-AU" dirty="0"/>
            </a:br>
            <a:endParaRPr lang="en-AU" dirty="0"/>
          </a:p>
          <a:p>
            <a:endParaRPr lang="en-AU" dirty="0"/>
          </a:p>
        </p:txBody>
      </p:sp>
      <p:pic>
        <p:nvPicPr>
          <p:cNvPr id="82946" name="Picture 2" descr="http://ecx.images-amazon.com/images/I/51yknicH4fL.Image._.jpg"/>
          <p:cNvPicPr>
            <a:picLocks noChangeAspect="1" noChangeArrowheads="1"/>
          </p:cNvPicPr>
          <p:nvPr/>
        </p:nvPicPr>
        <p:blipFill>
          <a:blip r:embed="rId2" cstate="print"/>
          <a:srcRect/>
          <a:stretch>
            <a:fillRect/>
          </a:stretch>
        </p:blipFill>
        <p:spPr bwMode="auto">
          <a:xfrm>
            <a:off x="7083708" y="0"/>
            <a:ext cx="2060292" cy="3312368"/>
          </a:xfrm>
          <a:prstGeom prst="rect">
            <a:avLst/>
          </a:prstGeom>
          <a:noFill/>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AU" b="1" dirty="0"/>
              <a:t>The False Economies of Fainting... </a:t>
            </a:r>
            <a:r>
              <a:rPr lang="en-AU" b="1" i="1" dirty="0"/>
              <a:t>Back to bed with you, young lady!</a:t>
            </a:r>
          </a:p>
        </p:txBody>
      </p:sp>
      <p:sp>
        <p:nvSpPr>
          <p:cNvPr id="3" name="Content Placeholder 2"/>
          <p:cNvSpPr>
            <a:spLocks noGrp="1"/>
          </p:cNvSpPr>
          <p:nvPr>
            <p:ph sz="quarter" idx="1"/>
          </p:nvPr>
        </p:nvSpPr>
        <p:spPr>
          <a:xfrm>
            <a:off x="285720" y="1142984"/>
            <a:ext cx="8174712" cy="5138758"/>
          </a:xfrm>
        </p:spPr>
        <p:txBody>
          <a:bodyPr>
            <a:noAutofit/>
          </a:bodyPr>
          <a:lstStyle/>
          <a:p>
            <a:r>
              <a:rPr lang="en-AU" sz="2000" dirty="0"/>
              <a:t>While invalidity and stifling bed rest were easy to cope with for both the husband and the doctor, hysteric fits certainly weren't. The medical community struggled to come up with a cure, yet failed.</a:t>
            </a:r>
          </a:p>
          <a:p>
            <a:endParaRPr lang="en-AU" sz="2000" dirty="0"/>
          </a:p>
          <a:p>
            <a:r>
              <a:rPr lang="en-AU" sz="2000" dirty="0"/>
              <a:t>That is, until a few of them started to notice, as </a:t>
            </a:r>
            <a:r>
              <a:rPr lang="en-AU" sz="2000" dirty="0" err="1"/>
              <a:t>Ehrenreich</a:t>
            </a:r>
            <a:r>
              <a:rPr lang="en-AU" sz="2000" dirty="0"/>
              <a:t> and English put it, </a:t>
            </a:r>
            <a:r>
              <a:rPr lang="en-AU" sz="2000" i="1" dirty="0"/>
              <a:t>"the disease spread wildly, yet almost exclusively in a select clientele of urban middle-class white women between the ages of fifteen and forty-five." </a:t>
            </a:r>
          </a:p>
          <a:p>
            <a:endParaRPr lang="en-AU" sz="2000" i="1" dirty="0"/>
          </a:p>
          <a:p>
            <a:r>
              <a:rPr lang="en-AU" sz="2000" dirty="0" err="1"/>
              <a:t>Ehrenreich</a:t>
            </a:r>
            <a:r>
              <a:rPr lang="en-AU" sz="2000" dirty="0"/>
              <a:t> and English continue to reveal that "</a:t>
            </a:r>
            <a:r>
              <a:rPr lang="en-AU" sz="2000" i="1" dirty="0"/>
              <a:t>With mounting suspicion, the medical literature began to observe that hysterics never had fits when alone, and only when there was something soft to fall on. One doctor accused them of pinning their hair in such a way that it would fall luxuriantly when they fainted." </a:t>
            </a:r>
          </a:p>
          <a:p>
            <a:endParaRPr lang="en-AU" sz="2000" i="1" dirty="0"/>
          </a:p>
          <a:p>
            <a:r>
              <a:rPr lang="en-AU" sz="2000" dirty="0"/>
              <a:t>Being confined to one's bed for years at a time would probably lead to some sort of attention-getting outburst, but unfortunately for its practitioners it just led their husbands and doctors to conclude that they were irrational, unpredictable, and loony.</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6563072" cy="990600"/>
          </a:xfrm>
        </p:spPr>
        <p:txBody>
          <a:bodyPr>
            <a:normAutofit fontScale="90000"/>
          </a:bodyPr>
          <a:lstStyle/>
          <a:p>
            <a:r>
              <a:rPr lang="en-AU" dirty="0"/>
              <a:t>More from </a:t>
            </a:r>
            <a:r>
              <a:rPr lang="en-AU" dirty="0" err="1"/>
              <a:t>Ehrenreich</a:t>
            </a:r>
            <a:r>
              <a:rPr lang="en-AU" dirty="0"/>
              <a:t> and English...</a:t>
            </a:r>
          </a:p>
        </p:txBody>
      </p:sp>
      <p:sp>
        <p:nvSpPr>
          <p:cNvPr id="3" name="Content Placeholder 2"/>
          <p:cNvSpPr>
            <a:spLocks noGrp="1"/>
          </p:cNvSpPr>
          <p:nvPr>
            <p:ph sz="quarter" idx="1"/>
          </p:nvPr>
        </p:nvSpPr>
        <p:spPr>
          <a:xfrm>
            <a:off x="395536" y="1412776"/>
            <a:ext cx="6275040" cy="4937760"/>
          </a:xfrm>
        </p:spPr>
        <p:txBody>
          <a:bodyPr>
            <a:normAutofit fontScale="85000" lnSpcReduction="20000"/>
          </a:bodyPr>
          <a:lstStyle/>
          <a:p>
            <a:endParaRPr lang="en-AU" dirty="0"/>
          </a:p>
          <a:p>
            <a:r>
              <a:rPr lang="en-AU" dirty="0"/>
              <a:t>Meanwhile, despite these sceptical reports in the journals, most doctors felt that it was necessary to treat hysteria rather than accommodate women's emotional needs. </a:t>
            </a:r>
          </a:p>
          <a:p>
            <a:endParaRPr lang="en-AU" dirty="0"/>
          </a:p>
          <a:p>
            <a:r>
              <a:rPr lang="en-AU" dirty="0"/>
              <a:t>The historian </a:t>
            </a:r>
            <a:r>
              <a:rPr lang="en-AU" dirty="0" err="1"/>
              <a:t>Carrol</a:t>
            </a:r>
            <a:r>
              <a:rPr lang="en-AU" dirty="0"/>
              <a:t> Smith-Rosenberg, as quoted by </a:t>
            </a:r>
            <a:r>
              <a:rPr lang="en-AU" dirty="0" err="1"/>
              <a:t>Ehrenreich</a:t>
            </a:r>
            <a:r>
              <a:rPr lang="en-AU" dirty="0"/>
              <a:t> and English, says </a:t>
            </a:r>
            <a:r>
              <a:rPr lang="en-AU" i="1" dirty="0"/>
              <a:t>"doctors recommended suffocating hysterical women until their fits stopped, beating them across the face and body with wet towels, and embarrassing them in front of family and friends." </a:t>
            </a:r>
          </a:p>
          <a:p>
            <a:endParaRPr lang="en-AU" dirty="0"/>
          </a:p>
          <a:p>
            <a:r>
              <a:rPr lang="en-AU" dirty="0"/>
              <a:t>Nineteenth-century doctor, F.C. </a:t>
            </a:r>
            <a:r>
              <a:rPr lang="en-AU" dirty="0" err="1"/>
              <a:t>Skey</a:t>
            </a:r>
            <a:r>
              <a:rPr lang="en-AU" dirty="0"/>
              <a:t>: </a:t>
            </a:r>
            <a:r>
              <a:rPr lang="en-AU" i="1" dirty="0"/>
              <a:t>"Ridicule to a woman of sensitive mind, is a powerful weapon...”</a:t>
            </a:r>
          </a:p>
        </p:txBody>
      </p:sp>
      <p:pic>
        <p:nvPicPr>
          <p:cNvPr id="51202" name="Picture 2" descr="http://t3.gstatic.com/images?q=tbn:ANd9GcR-G5IIpAaNQxeoUvt2sYjPyM9lcNbbwkfZZcgzrM91gzj8REdc"/>
          <p:cNvPicPr>
            <a:picLocks noChangeAspect="1" noChangeArrowheads="1"/>
          </p:cNvPicPr>
          <p:nvPr/>
        </p:nvPicPr>
        <p:blipFill>
          <a:blip r:embed="rId2" cstate="print"/>
          <a:srcRect/>
          <a:stretch>
            <a:fillRect/>
          </a:stretch>
        </p:blipFill>
        <p:spPr bwMode="auto">
          <a:xfrm>
            <a:off x="6660232" y="0"/>
            <a:ext cx="2483768" cy="1860430"/>
          </a:xfrm>
          <a:prstGeom prst="rect">
            <a:avLst/>
          </a:prstGeom>
          <a:noFill/>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AU" dirty="0"/>
              <a:t>Hysteria A Movie </a:t>
            </a:r>
          </a:p>
        </p:txBody>
      </p:sp>
      <p:sp>
        <p:nvSpPr>
          <p:cNvPr id="3" name="Content Placeholder 2"/>
          <p:cNvSpPr>
            <a:spLocks noGrp="1"/>
          </p:cNvSpPr>
          <p:nvPr>
            <p:ph sz="quarter" idx="1"/>
          </p:nvPr>
        </p:nvSpPr>
        <p:spPr/>
        <p:txBody>
          <a:bodyPr/>
          <a:lstStyle/>
          <a:p>
            <a:r>
              <a:rPr lang="en-AU" dirty="0">
                <a:hlinkClick r:id="rId2"/>
              </a:rPr>
              <a:t>http://www.youtube.com/watch?v=tFy6cfPmjd4</a:t>
            </a:r>
            <a:endParaRPr lang="en-AU" dirty="0"/>
          </a:p>
          <a:p>
            <a:endParaRPr lang="en-AU" dirty="0"/>
          </a:p>
          <a:p>
            <a:endParaRPr lang="en-AU" dirty="0"/>
          </a:p>
        </p:txBody>
      </p:sp>
      <p:pic>
        <p:nvPicPr>
          <p:cNvPr id="79874" name="Picture 2" descr="http://myblogs.informa.com/jvc/files/2012/10/hysteria-still.jpg"/>
          <p:cNvPicPr>
            <a:picLocks noChangeAspect="1" noChangeArrowheads="1"/>
          </p:cNvPicPr>
          <p:nvPr/>
        </p:nvPicPr>
        <p:blipFill>
          <a:blip r:embed="rId3" cstate="print"/>
          <a:srcRect/>
          <a:stretch>
            <a:fillRect/>
          </a:stretch>
        </p:blipFill>
        <p:spPr bwMode="auto">
          <a:xfrm>
            <a:off x="1259632" y="1916832"/>
            <a:ext cx="6624736" cy="4416491"/>
          </a:xfrm>
          <a:prstGeom prst="rect">
            <a:avLst/>
          </a:prstGeom>
          <a:noFill/>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AU" b="1" dirty="0"/>
              <a:t>1920s to the 1950s... Still not much better.</a:t>
            </a:r>
          </a:p>
        </p:txBody>
      </p:sp>
      <p:sp>
        <p:nvSpPr>
          <p:cNvPr id="3" name="Content Placeholder 2"/>
          <p:cNvSpPr>
            <a:spLocks noGrp="1"/>
          </p:cNvSpPr>
          <p:nvPr>
            <p:ph sz="quarter" idx="1"/>
          </p:nvPr>
        </p:nvSpPr>
        <p:spPr>
          <a:xfrm>
            <a:off x="395536" y="1268760"/>
            <a:ext cx="4968552" cy="4937760"/>
          </a:xfrm>
        </p:spPr>
        <p:txBody>
          <a:bodyPr>
            <a:normAutofit fontScale="92500" lnSpcReduction="10000"/>
          </a:bodyPr>
          <a:lstStyle/>
          <a:p>
            <a:r>
              <a:rPr lang="en-AU" dirty="0"/>
              <a:t>1920  - Viennese psychoanalyst </a:t>
            </a:r>
            <a:r>
              <a:rPr lang="en-AU" b="1" dirty="0"/>
              <a:t>Sigmund Freud decided that hysteria really was a mental problem</a:t>
            </a:r>
            <a:r>
              <a:rPr lang="en-AU" dirty="0"/>
              <a:t> and spent a lot of his time convincing these same plighted women to just ‘suck it up’ and accept their joyless roles in Western middle-class society. </a:t>
            </a:r>
          </a:p>
          <a:p>
            <a:endParaRPr lang="en-AU" dirty="0"/>
          </a:p>
          <a:p>
            <a:r>
              <a:rPr lang="en-AU" dirty="0"/>
              <a:t>This paved the way for </a:t>
            </a:r>
            <a:r>
              <a:rPr lang="en-AU" b="1" dirty="0"/>
              <a:t>extensive prescription and consumption of  </a:t>
            </a:r>
            <a:r>
              <a:rPr lang="en-AU" b="1" dirty="0" err="1"/>
              <a:t>Valium</a:t>
            </a:r>
            <a:r>
              <a:rPr lang="en-AU" dirty="0"/>
              <a:t> by similarly subjugated women right into the 1950s.</a:t>
            </a:r>
          </a:p>
          <a:p>
            <a:endParaRPr lang="en-AU" dirty="0"/>
          </a:p>
          <a:p>
            <a:endParaRPr lang="en-AU" dirty="0"/>
          </a:p>
        </p:txBody>
      </p:sp>
      <p:pic>
        <p:nvPicPr>
          <p:cNvPr id="48130" name="Picture 2" descr="http://www.janeburt.com/images/art/Jane-Burt-Woman-in-Bed-Painting-sisters-women-in-conversation-fat-pink-colour-naked-bejewelled-1813528.jpg"/>
          <p:cNvPicPr>
            <a:picLocks noChangeAspect="1" noChangeArrowheads="1"/>
          </p:cNvPicPr>
          <p:nvPr/>
        </p:nvPicPr>
        <p:blipFill>
          <a:blip r:embed="rId2" cstate="print"/>
          <a:srcRect/>
          <a:stretch>
            <a:fillRect/>
          </a:stretch>
        </p:blipFill>
        <p:spPr bwMode="auto">
          <a:xfrm>
            <a:off x="5643570" y="1643050"/>
            <a:ext cx="3188992" cy="3429024"/>
          </a:xfrm>
          <a:prstGeom prst="rect">
            <a:avLst/>
          </a:prstGeom>
          <a:noFill/>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AU" dirty="0"/>
              <a:t>Social Context of Being a Woman in the 1950s</a:t>
            </a:r>
          </a:p>
        </p:txBody>
      </p:sp>
      <p:sp>
        <p:nvSpPr>
          <p:cNvPr id="3" name="Content Placeholder 2"/>
          <p:cNvSpPr>
            <a:spLocks noGrp="1"/>
          </p:cNvSpPr>
          <p:nvPr>
            <p:ph sz="quarter" idx="1"/>
          </p:nvPr>
        </p:nvSpPr>
        <p:spPr>
          <a:xfrm>
            <a:off x="457200" y="1219200"/>
            <a:ext cx="5554960" cy="4937760"/>
          </a:xfrm>
        </p:spPr>
        <p:txBody>
          <a:bodyPr>
            <a:normAutofit fontScale="62500" lnSpcReduction="20000"/>
          </a:bodyPr>
          <a:lstStyle/>
          <a:p>
            <a:r>
              <a:rPr lang="en-AU" dirty="0"/>
              <a:t>The role of women in the 1950 was repressive and constrictive in many ways. </a:t>
            </a:r>
            <a:r>
              <a:rPr lang="en-AU" b="1" dirty="0"/>
              <a:t>Society placed high importance and many expectations on behaviour at home as well as in public. </a:t>
            </a:r>
          </a:p>
          <a:p>
            <a:endParaRPr lang="en-AU" b="1" dirty="0"/>
          </a:p>
          <a:p>
            <a:r>
              <a:rPr lang="en-AU" dirty="0"/>
              <a:t>Women were supposed to fulfil certain roles, such as </a:t>
            </a:r>
            <a:r>
              <a:rPr lang="en-AU" b="1" dirty="0"/>
              <a:t>a caring mother, a diligent homemaker, and an obedient wife. </a:t>
            </a:r>
          </a:p>
          <a:p>
            <a:endParaRPr lang="en-AU" dirty="0"/>
          </a:p>
          <a:p>
            <a:r>
              <a:rPr lang="en-AU" dirty="0"/>
              <a:t>The perfect mother was supposed to </a:t>
            </a:r>
            <a:r>
              <a:rPr lang="en-AU" b="1" dirty="0"/>
              <a:t>stay home and nurture </a:t>
            </a:r>
            <a:r>
              <a:rPr lang="en-AU" dirty="0"/>
              <a:t>so society would accept them. </a:t>
            </a:r>
          </a:p>
          <a:p>
            <a:endParaRPr lang="en-AU" dirty="0"/>
          </a:p>
          <a:p>
            <a:r>
              <a:rPr lang="en-AU" b="1" dirty="0"/>
              <a:t>A diligent housewife had dinner on the table precisely at the moment her husband arrived from work. </a:t>
            </a:r>
          </a:p>
          <a:p>
            <a:endParaRPr lang="en-AU" dirty="0"/>
          </a:p>
          <a:p>
            <a:r>
              <a:rPr lang="en-AU" b="1" dirty="0"/>
              <a:t>A wife was a "good" wife only if she carried out her man's every order and agreed with him on everything. </a:t>
            </a:r>
            <a:r>
              <a:rPr lang="en-AU" dirty="0"/>
              <a:t>In fact, even if she wanted to voice an opinion, her education, or rather lack of thereof would not allow it.</a:t>
            </a:r>
          </a:p>
        </p:txBody>
      </p:sp>
      <p:pic>
        <p:nvPicPr>
          <p:cNvPr id="49154" name="Picture 2" descr="http://www.shopatartworks.com/image/cache/data/products/000_0811849864_large-500x500.jpg"/>
          <p:cNvPicPr>
            <a:picLocks noChangeAspect="1" noChangeArrowheads="1"/>
          </p:cNvPicPr>
          <p:nvPr/>
        </p:nvPicPr>
        <p:blipFill>
          <a:blip r:embed="rId2" cstate="print"/>
          <a:srcRect/>
          <a:stretch>
            <a:fillRect/>
          </a:stretch>
        </p:blipFill>
        <p:spPr bwMode="auto">
          <a:xfrm>
            <a:off x="6021288" y="620688"/>
            <a:ext cx="3122712" cy="3122712"/>
          </a:xfrm>
          <a:prstGeom prst="rect">
            <a:avLst/>
          </a:prstGeom>
          <a:noFill/>
        </p:spPr>
      </p:pic>
      <p:pic>
        <p:nvPicPr>
          <p:cNvPr id="49156" name="Picture 4" descr="http://t1.gstatic.com/images?q=tbn:ANd9GcTK1vb28oh8dCauxN5mGgSLP0EY8cGCqzJF6ztpJtn24kc80wTVvg"/>
          <p:cNvPicPr>
            <a:picLocks noChangeAspect="1" noChangeArrowheads="1"/>
          </p:cNvPicPr>
          <p:nvPr/>
        </p:nvPicPr>
        <p:blipFill>
          <a:blip r:embed="rId3" cstate="print"/>
          <a:srcRect/>
          <a:stretch>
            <a:fillRect/>
          </a:stretch>
        </p:blipFill>
        <p:spPr bwMode="auto">
          <a:xfrm>
            <a:off x="6012160" y="3717032"/>
            <a:ext cx="3131840" cy="2237030"/>
          </a:xfrm>
          <a:prstGeom prst="rect">
            <a:avLst/>
          </a:prstGeom>
          <a:noFill/>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AU" b="1" dirty="0"/>
              <a:t>Tips on Being a Good Wife in the 1950s</a:t>
            </a:r>
          </a:p>
        </p:txBody>
      </p:sp>
      <p:sp>
        <p:nvSpPr>
          <p:cNvPr id="3" name="Content Placeholder 2"/>
          <p:cNvSpPr>
            <a:spLocks noGrp="1"/>
          </p:cNvSpPr>
          <p:nvPr>
            <p:ph sz="quarter" idx="1"/>
          </p:nvPr>
        </p:nvSpPr>
        <p:spPr>
          <a:xfrm>
            <a:off x="457200" y="1219200"/>
            <a:ext cx="5400684" cy="5138758"/>
          </a:xfrm>
        </p:spPr>
        <p:txBody>
          <a:bodyPr>
            <a:normAutofit fontScale="70000" lnSpcReduction="20000"/>
          </a:bodyPr>
          <a:lstStyle/>
          <a:p>
            <a:r>
              <a:rPr lang="en-AU" dirty="0"/>
              <a:t>Have dinner ready. Prepare yourself. Touch up your makeup, put a ribbon in your hair and be fresh looking. He has just been with a lot of work-weary people. Be a little gay and a little more interesting. Clear away the clutter…run a dust cloth over the tables." </a:t>
            </a:r>
            <a:br>
              <a:rPr lang="en-AU" dirty="0"/>
            </a:br>
            <a:endParaRPr lang="en-AU" dirty="0"/>
          </a:p>
          <a:p>
            <a:r>
              <a:rPr lang="en-AU" dirty="0"/>
              <a:t>Some Don'ts: Don't greet him with problems or complaints. Don't complain if he is late for dinner. Arrange his pillow and offer to take off his shoes. Speak in a low, soft, soothing and pleasant voice. Listen to him: You may have dozens of things to tell him, but the moment of his arrival is not the time. Let him talk first. Make the evening his. Never complain if he does not take you out to dinner or other pleasant entertainments." </a:t>
            </a:r>
          </a:p>
          <a:p>
            <a:endParaRPr lang="en-AU" dirty="0"/>
          </a:p>
          <a:p>
            <a:r>
              <a:rPr lang="en-AU" b="1" dirty="0"/>
              <a:t>Ref: The Good Wife's Guide, </a:t>
            </a:r>
            <a:r>
              <a:rPr lang="en-AU" dirty="0"/>
              <a:t> </a:t>
            </a:r>
            <a:r>
              <a:rPr lang="en-AU" i="1" dirty="0"/>
              <a:t>Housekeeping Monthly</a:t>
            </a:r>
            <a:r>
              <a:rPr lang="en-AU" dirty="0"/>
              <a:t>, 13 May, 1955.</a:t>
            </a:r>
            <a:br>
              <a:rPr lang="en-AU" dirty="0"/>
            </a:br>
            <a:br>
              <a:rPr lang="en-AU" dirty="0"/>
            </a:br>
            <a:endParaRPr lang="en-AU" dirty="0"/>
          </a:p>
          <a:p>
            <a:endParaRPr lang="en-AU" b="1" dirty="0"/>
          </a:p>
        </p:txBody>
      </p:sp>
      <p:pic>
        <p:nvPicPr>
          <p:cNvPr id="46084" name="Picture 4" descr="http://img.dailymail.co.uk/i/pix/2008/03_01/smileDM0403_468x484.jpg"/>
          <p:cNvPicPr>
            <a:picLocks noChangeAspect="1" noChangeArrowheads="1"/>
          </p:cNvPicPr>
          <p:nvPr/>
        </p:nvPicPr>
        <p:blipFill>
          <a:blip r:embed="rId2" cstate="print"/>
          <a:srcRect/>
          <a:stretch>
            <a:fillRect/>
          </a:stretch>
        </p:blipFill>
        <p:spPr bwMode="auto">
          <a:xfrm>
            <a:off x="6072198" y="1714488"/>
            <a:ext cx="2832133" cy="2928958"/>
          </a:xfrm>
          <a:prstGeom prst="rect">
            <a:avLst/>
          </a:prstGeom>
          <a:noFill/>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AU" b="1" dirty="0"/>
              <a:t>What to Expect if you are Expecting... 1970s</a:t>
            </a:r>
          </a:p>
        </p:txBody>
      </p:sp>
      <p:sp>
        <p:nvSpPr>
          <p:cNvPr id="3" name="Content Placeholder 2"/>
          <p:cNvSpPr>
            <a:spLocks noGrp="1"/>
          </p:cNvSpPr>
          <p:nvPr>
            <p:ph sz="quarter" idx="1"/>
          </p:nvPr>
        </p:nvSpPr>
        <p:spPr>
          <a:xfrm>
            <a:off x="457200" y="1219200"/>
            <a:ext cx="5900750" cy="4937760"/>
          </a:xfrm>
        </p:spPr>
        <p:txBody>
          <a:bodyPr>
            <a:normAutofit fontScale="92500" lnSpcReduction="10000"/>
          </a:bodyPr>
          <a:lstStyle/>
          <a:p>
            <a:r>
              <a:rPr lang="en-AU" dirty="0"/>
              <a:t>"Some mothers wish to be conscious when the baby is born while others prefer to have an anaesthetic. Whether or not an anaesthetic is necessary and what kind of anaesthetic are </a:t>
            </a:r>
            <a:r>
              <a:rPr lang="en-AU" b="1" dirty="0"/>
              <a:t>things your doctor will decide. Your safety and that of your baby are his responsibility. </a:t>
            </a:r>
            <a:r>
              <a:rPr lang="en-AU" dirty="0"/>
              <a:t>You should discuss this matter with him ahead of time so you will know what to expect.”</a:t>
            </a:r>
          </a:p>
          <a:p>
            <a:br>
              <a:rPr lang="en-AU" dirty="0"/>
            </a:br>
            <a:r>
              <a:rPr lang="en-AU" dirty="0"/>
              <a:t>- </a:t>
            </a:r>
            <a:r>
              <a:rPr lang="en-AU" i="1" dirty="0"/>
              <a:t>The Canadian Mother and Child.</a:t>
            </a:r>
            <a:r>
              <a:rPr lang="en-AU" dirty="0"/>
              <a:t> Ottawa: Department of National Health and Welfare Canada, 3rd edition, 4th printing, 1970. (Book was rewritten in 1967)</a:t>
            </a:r>
          </a:p>
        </p:txBody>
      </p:sp>
      <p:pic>
        <p:nvPicPr>
          <p:cNvPr id="45058" name="Picture 2" descr="â€˜When You are Pregnantâ€™, c 1970s. (1895-23749 / 10411685 © Science and Society)"/>
          <p:cNvPicPr>
            <a:picLocks noChangeAspect="1" noChangeArrowheads="1"/>
          </p:cNvPicPr>
          <p:nvPr/>
        </p:nvPicPr>
        <p:blipFill>
          <a:blip r:embed="rId2" cstate="print"/>
          <a:srcRect/>
          <a:stretch>
            <a:fillRect/>
          </a:stretch>
        </p:blipFill>
        <p:spPr bwMode="auto">
          <a:xfrm>
            <a:off x="6429388" y="1357298"/>
            <a:ext cx="2571768" cy="4000529"/>
          </a:xfrm>
          <a:prstGeom prst="rect">
            <a:avLst/>
          </a:prstGeom>
          <a:noFill/>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7186634" cy="990600"/>
          </a:xfrm>
        </p:spPr>
        <p:txBody>
          <a:bodyPr>
            <a:normAutofit fontScale="90000"/>
          </a:bodyPr>
          <a:lstStyle/>
          <a:p>
            <a:r>
              <a:rPr lang="en-AU" b="1" dirty="0"/>
              <a:t>Women and Hysterical Histories...</a:t>
            </a:r>
          </a:p>
        </p:txBody>
      </p:sp>
      <p:sp>
        <p:nvSpPr>
          <p:cNvPr id="3" name="Content Placeholder 2"/>
          <p:cNvSpPr>
            <a:spLocks noGrp="1"/>
          </p:cNvSpPr>
          <p:nvPr>
            <p:ph sz="quarter" idx="1"/>
          </p:nvPr>
        </p:nvSpPr>
        <p:spPr>
          <a:xfrm>
            <a:off x="142844" y="1357298"/>
            <a:ext cx="7453492" cy="5024030"/>
          </a:xfrm>
        </p:spPr>
        <p:txBody>
          <a:bodyPr>
            <a:normAutofit fontScale="70000" lnSpcReduction="20000"/>
          </a:bodyPr>
          <a:lstStyle/>
          <a:p>
            <a:r>
              <a:rPr lang="en-AU" b="1" dirty="0"/>
              <a:t>Medical opinion of women in the nineteenth century was absurd. </a:t>
            </a:r>
            <a:r>
              <a:rPr lang="en-AU" dirty="0"/>
              <a:t>But it was fairly progressive compared to the views of women during Medieval times....</a:t>
            </a:r>
          </a:p>
          <a:p>
            <a:endParaRPr lang="en-AU" dirty="0"/>
          </a:p>
          <a:p>
            <a:r>
              <a:rPr lang="en-AU" dirty="0"/>
              <a:t>The medical establishment's opinion of women throughout Western history has been particularly wanting, due in no small part to its misconception of women's </a:t>
            </a:r>
            <a:r>
              <a:rPr lang="en-AU" b="1" dirty="0"/>
              <a:t>seemingly magical</a:t>
            </a:r>
            <a:r>
              <a:rPr lang="en-AU" dirty="0"/>
              <a:t> </a:t>
            </a:r>
            <a:r>
              <a:rPr lang="en-AU" b="1" dirty="0"/>
              <a:t>reproductive powers. </a:t>
            </a:r>
          </a:p>
          <a:p>
            <a:pPr>
              <a:buNone/>
            </a:pPr>
            <a:endParaRPr lang="en-AU" dirty="0"/>
          </a:p>
          <a:p>
            <a:r>
              <a:rPr lang="en-AU" dirty="0"/>
              <a:t>Reproductive ability proved </a:t>
            </a:r>
            <a:r>
              <a:rPr lang="en-AU" b="1" dirty="0"/>
              <a:t>mysterious and threatening</a:t>
            </a:r>
            <a:r>
              <a:rPr lang="en-AU" dirty="0"/>
              <a:t> to early doctors, who thought it a source of evil.</a:t>
            </a:r>
          </a:p>
          <a:p>
            <a:endParaRPr lang="en-AU" dirty="0"/>
          </a:p>
          <a:p>
            <a:r>
              <a:rPr lang="en-AU" dirty="0"/>
              <a:t>Predictably, the Church didn't help any, as it considered women's sexuality to be like some vicious beast ready to </a:t>
            </a:r>
            <a:r>
              <a:rPr lang="en-AU" b="1" dirty="0"/>
              <a:t>lash out</a:t>
            </a:r>
            <a:r>
              <a:rPr lang="en-AU" dirty="0"/>
              <a:t> </a:t>
            </a:r>
            <a:r>
              <a:rPr lang="en-AU" b="1" dirty="0"/>
              <a:t>at any moment.</a:t>
            </a:r>
          </a:p>
          <a:p>
            <a:endParaRPr lang="en-AU" dirty="0"/>
          </a:p>
          <a:p>
            <a:endParaRPr lang="en-AU" dirty="0"/>
          </a:p>
          <a:p>
            <a:r>
              <a:rPr lang="en-AU" b="1" dirty="0"/>
              <a:t>Ref:  </a:t>
            </a:r>
            <a:r>
              <a:rPr lang="en-AU" dirty="0"/>
              <a:t>Danielle </a:t>
            </a:r>
            <a:r>
              <a:rPr lang="en-AU" dirty="0" err="1"/>
              <a:t>Jacquart</a:t>
            </a:r>
            <a:r>
              <a:rPr lang="en-AU" dirty="0"/>
              <a:t>, Claude </a:t>
            </a:r>
            <a:r>
              <a:rPr lang="en-AU" dirty="0" err="1"/>
              <a:t>Thomasset</a:t>
            </a:r>
            <a:r>
              <a:rPr lang="en-AU" dirty="0"/>
              <a:t>, Matthew Adamson. </a:t>
            </a:r>
            <a:r>
              <a:rPr lang="en-AU" u="sng" dirty="0">
                <a:hlinkClick r:id="rId2" action="ppaction://hlinkfile"/>
              </a:rPr>
              <a:t>Sexuality and Medicine in the Middle Ages</a:t>
            </a:r>
            <a:r>
              <a:rPr lang="en-AU" dirty="0"/>
              <a:t>. Princeton University Press, 1988. </a:t>
            </a:r>
          </a:p>
          <a:p>
            <a:endParaRPr lang="en-AU" dirty="0"/>
          </a:p>
          <a:p>
            <a:endParaRPr lang="en-AU" dirty="0"/>
          </a:p>
          <a:p>
            <a:endParaRPr lang="en-AU" dirty="0"/>
          </a:p>
          <a:p>
            <a:endParaRPr lang="en-AU" dirty="0"/>
          </a:p>
          <a:p>
            <a:endParaRPr lang="en-AU" dirty="0"/>
          </a:p>
        </p:txBody>
      </p:sp>
      <p:pic>
        <p:nvPicPr>
          <p:cNvPr id="57346" name="Picture 2" descr="http://poartexpressionism.com/mystical-unity-.jpg"/>
          <p:cNvPicPr>
            <a:picLocks noChangeAspect="1" noChangeArrowheads="1"/>
          </p:cNvPicPr>
          <p:nvPr/>
        </p:nvPicPr>
        <p:blipFill>
          <a:blip r:embed="rId3" cstate="print"/>
          <a:srcRect/>
          <a:stretch>
            <a:fillRect/>
          </a:stretch>
        </p:blipFill>
        <p:spPr bwMode="auto">
          <a:xfrm>
            <a:off x="7572396" y="0"/>
            <a:ext cx="1571604" cy="2643182"/>
          </a:xfrm>
          <a:prstGeom prst="rect">
            <a:avLst/>
          </a:prstGeom>
          <a:noFill/>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AU" b="1" dirty="0"/>
              <a:t>And... Do the laundry BEFORE giving birth.</a:t>
            </a:r>
          </a:p>
        </p:txBody>
      </p:sp>
      <p:sp>
        <p:nvSpPr>
          <p:cNvPr id="3" name="Content Placeholder 2"/>
          <p:cNvSpPr>
            <a:spLocks noGrp="1"/>
          </p:cNvSpPr>
          <p:nvPr>
            <p:ph sz="quarter" idx="1"/>
          </p:nvPr>
        </p:nvSpPr>
        <p:spPr>
          <a:xfrm>
            <a:off x="457200" y="1219200"/>
            <a:ext cx="4186238" cy="4937760"/>
          </a:xfrm>
        </p:spPr>
        <p:txBody>
          <a:bodyPr>
            <a:normAutofit fontScale="92500" lnSpcReduction="20000"/>
          </a:bodyPr>
          <a:lstStyle/>
          <a:p>
            <a:r>
              <a:rPr lang="en-AU" dirty="0"/>
              <a:t>"Just make sure that, from now on, he always has a sufficient supply of clean laundry to see him through your absence.  And if he's going to be home alone, stock the larder now with the kinds of foods he's able to manage.“</a:t>
            </a:r>
          </a:p>
          <a:p>
            <a:pPr>
              <a:buNone/>
            </a:pPr>
            <a:br>
              <a:rPr lang="en-AU" dirty="0"/>
            </a:br>
            <a:r>
              <a:rPr lang="en-AU" dirty="0"/>
              <a:t>- Marcia Morton. </a:t>
            </a:r>
            <a:r>
              <a:rPr lang="en-AU" i="1" dirty="0"/>
              <a:t>Pregnancy Notebook: A Month-by-Month Guide Covering All Those Non-Medical Things the Doctor Doesn't Tell You.</a:t>
            </a:r>
            <a:r>
              <a:rPr lang="en-AU" dirty="0"/>
              <a:t> New York: Workman Publishing Inc., 1972.</a:t>
            </a:r>
          </a:p>
        </p:txBody>
      </p:sp>
      <p:pic>
        <p:nvPicPr>
          <p:cNvPr id="44034" name="Picture 2" descr="http://www.google.com/url?source=imgres&amp;ct=tbn&amp;q=http://3.bp.blogspot.com/_473nrD5vEv8/SnNFOaaQ51I/AAAAAAAABzE/lGHa5EgklB8/s400/women-doing-laundry.jpg&amp;sa=X&amp;ei=OzaWTtfGHfHwmAWaivHzAQ&amp;ved=0CAUQ8wc4Bg&amp;usg=AFQjCNEsd3E6RBxKYSgixqm6fbcHtWZ8zg"/>
          <p:cNvPicPr>
            <a:picLocks noChangeAspect="1" noChangeArrowheads="1"/>
          </p:cNvPicPr>
          <p:nvPr/>
        </p:nvPicPr>
        <p:blipFill>
          <a:blip r:embed="rId2" cstate="print"/>
          <a:srcRect/>
          <a:stretch>
            <a:fillRect/>
          </a:stretch>
        </p:blipFill>
        <p:spPr bwMode="auto">
          <a:xfrm>
            <a:off x="4786314" y="1571612"/>
            <a:ext cx="3810000" cy="2733675"/>
          </a:xfrm>
          <a:prstGeom prst="rect">
            <a:avLst/>
          </a:prstGeom>
          <a:noFill/>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AU" dirty="0"/>
              <a:t>How did Women </a:t>
            </a:r>
            <a:r>
              <a:rPr lang="en-AU" i="1" dirty="0"/>
              <a:t>Cope?</a:t>
            </a:r>
          </a:p>
        </p:txBody>
      </p:sp>
      <p:sp>
        <p:nvSpPr>
          <p:cNvPr id="3" name="Content Placeholder 2"/>
          <p:cNvSpPr>
            <a:spLocks noGrp="1"/>
          </p:cNvSpPr>
          <p:nvPr>
            <p:ph sz="quarter" idx="1"/>
          </p:nvPr>
        </p:nvSpPr>
        <p:spPr>
          <a:xfrm>
            <a:off x="357158" y="3857628"/>
            <a:ext cx="7972452" cy="1785950"/>
          </a:xfrm>
        </p:spPr>
        <p:txBody>
          <a:bodyPr>
            <a:normAutofit fontScale="62500" lnSpcReduction="20000"/>
          </a:bodyPr>
          <a:lstStyle/>
          <a:p>
            <a:endParaRPr lang="en-AU" dirty="0"/>
          </a:p>
          <a:p>
            <a:endParaRPr lang="en-AU" dirty="0"/>
          </a:p>
          <a:p>
            <a:pPr algn="ctr"/>
            <a:r>
              <a:rPr lang="en-AU" sz="3600" b="1" dirty="0"/>
              <a:t>What with all the fun and excitement of being a woman before, say, 1990, women took a lot of drugs to calm them down and guide them through being a girlfriend, wife, and mother.</a:t>
            </a:r>
          </a:p>
        </p:txBody>
      </p:sp>
      <p:pic>
        <p:nvPicPr>
          <p:cNvPr id="43010" name="Picture 2" descr="http://aubreylondonpinup.com/wp-content/uploads/2010/08/vintage_ironing_housewife_tired.jpg"/>
          <p:cNvPicPr>
            <a:picLocks noChangeAspect="1" noChangeArrowheads="1"/>
          </p:cNvPicPr>
          <p:nvPr/>
        </p:nvPicPr>
        <p:blipFill>
          <a:blip r:embed="rId2" cstate="print"/>
          <a:srcRect/>
          <a:stretch>
            <a:fillRect/>
          </a:stretch>
        </p:blipFill>
        <p:spPr bwMode="auto">
          <a:xfrm>
            <a:off x="3000364" y="1357298"/>
            <a:ext cx="2857520" cy="2801332"/>
          </a:xfrm>
          <a:prstGeom prst="rect">
            <a:avLst/>
          </a:prstGeom>
          <a:noFill/>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b="1" dirty="0"/>
              <a:t>Self-Medication Through the Ages...</a:t>
            </a:r>
          </a:p>
        </p:txBody>
      </p:sp>
      <p:sp>
        <p:nvSpPr>
          <p:cNvPr id="3" name="Content Placeholder 2"/>
          <p:cNvSpPr>
            <a:spLocks noGrp="1"/>
          </p:cNvSpPr>
          <p:nvPr>
            <p:ph sz="quarter" idx="1"/>
          </p:nvPr>
        </p:nvSpPr>
        <p:spPr>
          <a:xfrm>
            <a:off x="457200" y="1219200"/>
            <a:ext cx="5338936" cy="5522168"/>
          </a:xfrm>
        </p:spPr>
        <p:txBody>
          <a:bodyPr>
            <a:noAutofit/>
          </a:bodyPr>
          <a:lstStyle/>
          <a:p>
            <a:r>
              <a:rPr lang="en-AU" sz="1600" dirty="0"/>
              <a:t>Women have said to be quick to ‘self-medicate’ over the ages for two key reasons:</a:t>
            </a:r>
          </a:p>
          <a:p>
            <a:endParaRPr lang="en-AU" sz="1600" dirty="0"/>
          </a:p>
          <a:p>
            <a:r>
              <a:rPr lang="en-AU" sz="1600" dirty="0"/>
              <a:t>1. </a:t>
            </a:r>
            <a:r>
              <a:rPr lang="en-AU" sz="1600" b="1" dirty="0"/>
              <a:t>Stress around endless caring roles, domestic duties, and hard labour that was never paid, and which received no social status.</a:t>
            </a:r>
          </a:p>
          <a:p>
            <a:endParaRPr lang="en-AU" sz="1600" dirty="0"/>
          </a:p>
          <a:p>
            <a:r>
              <a:rPr lang="en-AU" sz="1600" dirty="0"/>
              <a:t>2. </a:t>
            </a:r>
            <a:r>
              <a:rPr lang="en-AU" sz="1600" b="1" dirty="0"/>
              <a:t>Familiarity with cures for ailments </a:t>
            </a:r>
            <a:r>
              <a:rPr lang="en-AU" sz="1600" dirty="0"/>
              <a:t>due to these caring roles and being  the primary givers of health care in the home.</a:t>
            </a:r>
          </a:p>
          <a:p>
            <a:endParaRPr lang="en-AU" sz="1600" dirty="0"/>
          </a:p>
          <a:p>
            <a:r>
              <a:rPr lang="en-AU" sz="1600" dirty="0"/>
              <a:t>In the </a:t>
            </a:r>
            <a:r>
              <a:rPr lang="en-AU" sz="1600" b="1" dirty="0"/>
              <a:t>1950s and 60s sedatives and amphetamine-based stimulants were readily and easily accessed by women over the counter </a:t>
            </a:r>
            <a:r>
              <a:rPr lang="en-AU" sz="1600" dirty="0"/>
              <a:t>at chemists. </a:t>
            </a:r>
          </a:p>
          <a:p>
            <a:endParaRPr lang="en-AU" sz="1600" dirty="0"/>
          </a:p>
          <a:p>
            <a:r>
              <a:rPr lang="en-AU" sz="1600" dirty="0"/>
              <a:t>It was only later, when </a:t>
            </a:r>
            <a:r>
              <a:rPr lang="en-AU" sz="1600" b="1" dirty="0"/>
              <a:t>empirical research demonstrated links between these drugs and worsening mental and physical conditions </a:t>
            </a:r>
            <a:r>
              <a:rPr lang="en-AU" sz="1600" dirty="0"/>
              <a:t>– including drug addictions – that prescriptions were required.</a:t>
            </a:r>
          </a:p>
        </p:txBody>
      </p:sp>
      <p:pic>
        <p:nvPicPr>
          <p:cNvPr id="44034" name="Picture 2" descr="http://t1.gstatic.com/images?q=tbn:ANd9GcTSPH0VbYKZmgpT6jLnFZNx5BN6s1lDyxEAHp-oTshddpM8DKnttg"/>
          <p:cNvPicPr>
            <a:picLocks noChangeAspect="1" noChangeArrowheads="1"/>
          </p:cNvPicPr>
          <p:nvPr/>
        </p:nvPicPr>
        <p:blipFill>
          <a:blip r:embed="rId2" cstate="print"/>
          <a:srcRect/>
          <a:stretch>
            <a:fillRect/>
          </a:stretch>
        </p:blipFill>
        <p:spPr bwMode="auto">
          <a:xfrm>
            <a:off x="6444208" y="1412776"/>
            <a:ext cx="2520280" cy="2520280"/>
          </a:xfrm>
          <a:prstGeom prst="rect">
            <a:avLst/>
          </a:prstGeom>
          <a:noFill/>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2844" y="142852"/>
            <a:ext cx="8229600" cy="990600"/>
          </a:xfrm>
        </p:spPr>
        <p:txBody>
          <a:bodyPr/>
          <a:lstStyle/>
          <a:p>
            <a:r>
              <a:rPr lang="en-AU" b="1" dirty="0"/>
              <a:t>Self-Medication Through the Ages...</a:t>
            </a:r>
          </a:p>
        </p:txBody>
      </p:sp>
      <p:sp>
        <p:nvSpPr>
          <p:cNvPr id="3" name="Content Placeholder 2"/>
          <p:cNvSpPr>
            <a:spLocks noGrp="1"/>
          </p:cNvSpPr>
          <p:nvPr>
            <p:ph sz="quarter" idx="1"/>
          </p:nvPr>
        </p:nvSpPr>
        <p:spPr>
          <a:xfrm>
            <a:off x="357158" y="1214422"/>
            <a:ext cx="5786478" cy="5067320"/>
          </a:xfrm>
        </p:spPr>
        <p:txBody>
          <a:bodyPr>
            <a:normAutofit fontScale="62500" lnSpcReduction="20000"/>
          </a:bodyPr>
          <a:lstStyle/>
          <a:p>
            <a:r>
              <a:rPr lang="en-AU" dirty="0"/>
              <a:t>However, doctors (working under the influence of the powerful  of drug-companies) readily prescribed these medications – </a:t>
            </a:r>
            <a:r>
              <a:rPr lang="en-AU" b="1" i="1" dirty="0"/>
              <a:t>which were both addictive and harmful.</a:t>
            </a:r>
          </a:p>
          <a:p>
            <a:endParaRPr lang="en-AU" dirty="0"/>
          </a:p>
          <a:p>
            <a:r>
              <a:rPr lang="en-AU" dirty="0"/>
              <a:t>Limits were then placed on the amount of </a:t>
            </a:r>
            <a:r>
              <a:rPr lang="en-AU" b="1" dirty="0"/>
              <a:t>Benzodiazepine drugs </a:t>
            </a:r>
            <a:r>
              <a:rPr lang="en-AU" dirty="0"/>
              <a:t>that were allowed to be administered, including Prozac.</a:t>
            </a:r>
          </a:p>
          <a:p>
            <a:endParaRPr lang="en-AU" dirty="0"/>
          </a:p>
          <a:p>
            <a:r>
              <a:rPr lang="en-AU" dirty="0"/>
              <a:t>From the </a:t>
            </a:r>
            <a:r>
              <a:rPr lang="en-AU" b="1" dirty="0"/>
              <a:t>1980s onwards, there was an increase in the use of illicit drugs by women.</a:t>
            </a:r>
            <a:r>
              <a:rPr lang="en-AU" dirty="0"/>
              <a:t> These were being used to counteract depression, anxiety, and fatigue.</a:t>
            </a:r>
          </a:p>
          <a:p>
            <a:endParaRPr lang="en-AU" dirty="0"/>
          </a:p>
          <a:p>
            <a:r>
              <a:rPr lang="en-AU" dirty="0"/>
              <a:t>However, women are still overly-reliant on drugs containing </a:t>
            </a:r>
            <a:r>
              <a:rPr lang="en-AU" b="1" dirty="0"/>
              <a:t>pseudoephedrine </a:t>
            </a:r>
            <a:r>
              <a:rPr lang="en-AU" dirty="0"/>
              <a:t>to try and lose weight. These drugs are major stimulants.</a:t>
            </a:r>
          </a:p>
          <a:p>
            <a:endParaRPr lang="en-AU" dirty="0"/>
          </a:p>
          <a:p>
            <a:r>
              <a:rPr lang="en-AU" b="1" dirty="0"/>
              <a:t>The Internet </a:t>
            </a:r>
            <a:r>
              <a:rPr lang="en-AU" dirty="0"/>
              <a:t>has now seen a blurring between the use of prescription and illegal drugs by women to self-medicate as everything has become so accessible online.</a:t>
            </a:r>
          </a:p>
          <a:p>
            <a:endParaRPr lang="en-AU" b="1" dirty="0"/>
          </a:p>
          <a:p>
            <a:r>
              <a:rPr lang="en-AU" b="1" dirty="0"/>
              <a:t>Ref:  </a:t>
            </a:r>
            <a:r>
              <a:rPr lang="en-AU" dirty="0"/>
              <a:t>Klee et al (2002). </a:t>
            </a:r>
            <a:r>
              <a:rPr lang="en-AU" dirty="0">
                <a:hlinkClick r:id="rId2"/>
              </a:rPr>
              <a:t>Drug Misuse and Motherhood. </a:t>
            </a:r>
            <a:r>
              <a:rPr lang="en-AU" dirty="0" err="1">
                <a:hlinkClick r:id="rId2"/>
              </a:rPr>
              <a:t>Routledge</a:t>
            </a:r>
            <a:r>
              <a:rPr lang="en-AU" dirty="0">
                <a:hlinkClick r:id="rId2"/>
              </a:rPr>
              <a:t>.</a:t>
            </a:r>
            <a:endParaRPr lang="en-AU" dirty="0"/>
          </a:p>
          <a:p>
            <a:endParaRPr lang="en-AU" dirty="0"/>
          </a:p>
          <a:p>
            <a:endParaRPr lang="en-AU" dirty="0"/>
          </a:p>
        </p:txBody>
      </p:sp>
      <p:pic>
        <p:nvPicPr>
          <p:cNvPr id="40962" name="Picture 2" descr="http://www.oceansbridge.com/paintings/artists/l/lautrec-new-july/big/Woman_in_a_Chemise_Standing_by_a_Bed_(aka_Madame_Poupoule)__1899.jpg"/>
          <p:cNvPicPr>
            <a:picLocks noChangeAspect="1" noChangeArrowheads="1"/>
          </p:cNvPicPr>
          <p:nvPr/>
        </p:nvPicPr>
        <p:blipFill>
          <a:blip r:embed="rId3" cstate="print"/>
          <a:srcRect/>
          <a:stretch>
            <a:fillRect/>
          </a:stretch>
        </p:blipFill>
        <p:spPr bwMode="auto">
          <a:xfrm>
            <a:off x="6286512" y="1500174"/>
            <a:ext cx="2290587" cy="4343389"/>
          </a:xfrm>
          <a:prstGeom prst="rect">
            <a:avLst/>
          </a:prstGeom>
          <a:noFill/>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AU" b="1" dirty="0"/>
              <a:t>Women and Poisonous Potions: Giving as good as the got...</a:t>
            </a:r>
          </a:p>
        </p:txBody>
      </p:sp>
      <p:sp>
        <p:nvSpPr>
          <p:cNvPr id="3" name="Content Placeholder 2"/>
          <p:cNvSpPr>
            <a:spLocks noGrp="1"/>
          </p:cNvSpPr>
          <p:nvPr>
            <p:ph sz="quarter" idx="1"/>
          </p:nvPr>
        </p:nvSpPr>
        <p:spPr>
          <a:xfrm>
            <a:off x="457200" y="1219200"/>
            <a:ext cx="5757874" cy="4937760"/>
          </a:xfrm>
        </p:spPr>
        <p:txBody>
          <a:bodyPr>
            <a:normAutofit fontScale="70000" lnSpcReduction="20000"/>
          </a:bodyPr>
          <a:lstStyle/>
          <a:p>
            <a:endParaRPr lang="en-AU" dirty="0"/>
          </a:p>
          <a:p>
            <a:r>
              <a:rPr lang="en-AU" b="1" dirty="0"/>
              <a:t>Up until the20th Century, poisonings were common</a:t>
            </a:r>
            <a:r>
              <a:rPr lang="en-AU" dirty="0"/>
              <a:t>. Husbands disappeared relatively frequently, or simply dropped dead after a good bout of infidelity.</a:t>
            </a:r>
          </a:p>
          <a:p>
            <a:endParaRPr lang="en-AU" dirty="0"/>
          </a:p>
          <a:p>
            <a:r>
              <a:rPr lang="en-AU" b="1" dirty="0"/>
              <a:t>Poisoning was often seen as a 'typically' women's crime: </a:t>
            </a:r>
            <a:r>
              <a:rPr lang="en-AU" dirty="0"/>
              <a:t>the strong connections with food and women's domestic roles were important in this regard. It also required very little physical strength.</a:t>
            </a:r>
          </a:p>
          <a:p>
            <a:endParaRPr lang="en-AU" dirty="0"/>
          </a:p>
          <a:p>
            <a:r>
              <a:rPr lang="en-AU" dirty="0"/>
              <a:t>But also significant in the links between women and poison was the fact that </a:t>
            </a:r>
            <a:r>
              <a:rPr lang="en-AU" b="1" dirty="0"/>
              <a:t>poisoning was interpreted as a sly, secretive, sometimes slow and underhanded way of disposing of someone - regarded by some 19th century criminologists and other commentators on crime as particularly female traits.</a:t>
            </a:r>
          </a:p>
          <a:p>
            <a:endParaRPr lang="en-AU" dirty="0"/>
          </a:p>
          <a:p>
            <a:r>
              <a:rPr lang="en-AU" b="1" dirty="0"/>
              <a:t>Ref:  </a:t>
            </a:r>
            <a:r>
              <a:rPr lang="en-AU" dirty="0">
                <a:hlinkClick r:id="rId2"/>
              </a:rPr>
              <a:t>Women and Poisons, 1998</a:t>
            </a:r>
            <a:endParaRPr lang="en-AU" dirty="0"/>
          </a:p>
        </p:txBody>
      </p:sp>
      <p:pic>
        <p:nvPicPr>
          <p:cNvPr id="38913" name="Picture 1"/>
          <p:cNvPicPr>
            <a:picLocks noChangeAspect="1" noChangeArrowheads="1"/>
          </p:cNvPicPr>
          <p:nvPr/>
        </p:nvPicPr>
        <p:blipFill>
          <a:blip r:embed="rId3" cstate="print"/>
          <a:srcRect/>
          <a:stretch>
            <a:fillRect/>
          </a:stretch>
        </p:blipFill>
        <p:spPr bwMode="auto">
          <a:xfrm>
            <a:off x="6357950" y="1214422"/>
            <a:ext cx="2786050" cy="3643338"/>
          </a:xfrm>
          <a:prstGeom prst="rect">
            <a:avLst/>
          </a:prstGeom>
          <a:noFill/>
          <a:ln w="9525">
            <a:noFill/>
            <a:miter lim="800000"/>
            <a:headEnd/>
            <a:tailEnd/>
          </a:ln>
          <a:effectLst/>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AU" sz="2000" b="1" dirty="0"/>
              <a:t>Literature – Helping us Understand Women’s Lives across the 20</a:t>
            </a:r>
            <a:r>
              <a:rPr lang="en-AU" sz="2000" b="1" baseline="30000" dirty="0"/>
              <a:t>th</a:t>
            </a:r>
            <a:r>
              <a:rPr lang="en-AU" sz="2000" b="1" dirty="0"/>
              <a:t> Century..</a:t>
            </a:r>
          </a:p>
        </p:txBody>
      </p:sp>
      <p:sp>
        <p:nvSpPr>
          <p:cNvPr id="3" name="Content Placeholder 2"/>
          <p:cNvSpPr>
            <a:spLocks noGrp="1"/>
          </p:cNvSpPr>
          <p:nvPr>
            <p:ph sz="quarter" idx="1"/>
          </p:nvPr>
        </p:nvSpPr>
        <p:spPr>
          <a:xfrm>
            <a:off x="457200" y="1219200"/>
            <a:ext cx="4686304" cy="5138758"/>
          </a:xfrm>
        </p:spPr>
        <p:txBody>
          <a:bodyPr>
            <a:normAutofit fontScale="85000" lnSpcReduction="20000"/>
          </a:bodyPr>
          <a:lstStyle/>
          <a:p>
            <a:r>
              <a:rPr lang="en-AU" sz="2200" b="1" dirty="0"/>
              <a:t>The Hours... </a:t>
            </a:r>
            <a:r>
              <a:rPr lang="en-AU" sz="2200" dirty="0"/>
              <a:t>A brilliant reflection on the plight of three women and their mental health over time (Michael Cunningham, 1998)</a:t>
            </a:r>
          </a:p>
          <a:p>
            <a:endParaRPr lang="en-AU" sz="2200" dirty="0"/>
          </a:p>
          <a:p>
            <a:r>
              <a:rPr lang="en-AU" sz="2200" dirty="0"/>
              <a:t>The first is </a:t>
            </a:r>
            <a:r>
              <a:rPr lang="en-AU" sz="2200" b="1" dirty="0"/>
              <a:t>Woolf herself writing Mrs Dalloway in 1923 </a:t>
            </a:r>
            <a:r>
              <a:rPr lang="en-AU" sz="2200" dirty="0"/>
              <a:t>and struggling with her own mental illness.</a:t>
            </a:r>
          </a:p>
          <a:p>
            <a:endParaRPr lang="en-AU" sz="2200" dirty="0"/>
          </a:p>
          <a:p>
            <a:r>
              <a:rPr lang="en-AU" sz="2200" dirty="0"/>
              <a:t>The second </a:t>
            </a:r>
            <a:r>
              <a:rPr lang="en-AU" sz="2200" b="1" dirty="0"/>
              <a:t>is Mrs. Brown, wife of a World War II veteran, who is reading </a:t>
            </a:r>
            <a:r>
              <a:rPr lang="en-AU" sz="2200" b="1" i="1" dirty="0"/>
              <a:t>Mrs. Dalloway</a:t>
            </a:r>
            <a:r>
              <a:rPr lang="en-AU" sz="2200" b="1" dirty="0"/>
              <a:t> in 1949 </a:t>
            </a:r>
            <a:r>
              <a:rPr lang="en-AU" sz="2200" dirty="0"/>
              <a:t>as she plans her husband's birthday party.</a:t>
            </a:r>
          </a:p>
          <a:p>
            <a:endParaRPr lang="en-AU" sz="2200" dirty="0"/>
          </a:p>
          <a:p>
            <a:r>
              <a:rPr lang="en-AU" sz="2200" dirty="0"/>
              <a:t>The third is </a:t>
            </a:r>
            <a:r>
              <a:rPr lang="en-AU" sz="2200" b="1" dirty="0"/>
              <a:t>Clarissa Vaughan, a lesbian, </a:t>
            </a:r>
            <a:r>
              <a:rPr lang="en-AU" sz="2200" dirty="0"/>
              <a:t>who plans a party in 1998 to celebrate a major literary award received by her good friend and former lover, the poet Richard, who is dying of AIDS.</a:t>
            </a:r>
          </a:p>
          <a:p>
            <a:endParaRPr lang="en-AU" dirty="0"/>
          </a:p>
        </p:txBody>
      </p:sp>
      <p:pic>
        <p:nvPicPr>
          <p:cNvPr id="38914" name="Picture 2" descr="http://1.bp.blogspot.com/_9CvZoxTGogE/TOBxW69TSTI/AAAAAAAAAw8/OcvSPi3UbTI/s1600/78.jpg"/>
          <p:cNvPicPr>
            <a:picLocks noChangeAspect="1" noChangeArrowheads="1"/>
          </p:cNvPicPr>
          <p:nvPr/>
        </p:nvPicPr>
        <p:blipFill>
          <a:blip r:embed="rId2" cstate="print"/>
          <a:srcRect/>
          <a:stretch>
            <a:fillRect/>
          </a:stretch>
        </p:blipFill>
        <p:spPr bwMode="auto">
          <a:xfrm>
            <a:off x="5572132" y="1285860"/>
            <a:ext cx="2928958" cy="4891079"/>
          </a:xfrm>
          <a:prstGeom prst="rect">
            <a:avLst/>
          </a:prstGeom>
          <a:noFill/>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AU" b="1" dirty="0">
                <a:hlinkClick r:id="rId2"/>
              </a:rPr>
              <a:t>Pockets full of Stones...</a:t>
            </a:r>
            <a:r>
              <a:rPr lang="en-AU" b="1" dirty="0"/>
              <a:t>Very Smart and Very ‘Mad’ Women in History.</a:t>
            </a:r>
          </a:p>
        </p:txBody>
      </p:sp>
      <p:sp>
        <p:nvSpPr>
          <p:cNvPr id="3" name="Content Placeholder 2"/>
          <p:cNvSpPr>
            <a:spLocks noGrp="1"/>
          </p:cNvSpPr>
          <p:nvPr>
            <p:ph sz="quarter" idx="1"/>
          </p:nvPr>
        </p:nvSpPr>
        <p:spPr>
          <a:xfrm>
            <a:off x="457200" y="1219200"/>
            <a:ext cx="6257940" cy="4937760"/>
          </a:xfrm>
        </p:spPr>
        <p:txBody>
          <a:bodyPr>
            <a:normAutofit fontScale="77500" lnSpcReduction="20000"/>
          </a:bodyPr>
          <a:lstStyle/>
          <a:p>
            <a:endParaRPr lang="en-AU" dirty="0"/>
          </a:p>
          <a:p>
            <a:r>
              <a:rPr lang="en-AU" dirty="0">
                <a:hlinkClick r:id="rId3"/>
              </a:rPr>
              <a:t>Sylvia Plath </a:t>
            </a:r>
            <a:r>
              <a:rPr lang="en-AU" dirty="0"/>
              <a:t>– </a:t>
            </a:r>
            <a:r>
              <a:rPr lang="en-AU" i="1" dirty="0"/>
              <a:t>‘Is there no way out of the mind?’ </a:t>
            </a:r>
            <a:r>
              <a:rPr lang="en-AU" dirty="0"/>
              <a:t>and ‘</a:t>
            </a:r>
            <a:r>
              <a:rPr lang="en-AU" i="1" dirty="0"/>
              <a:t>I don’t care about anyone, and the feeling is quite obviously mutual.’</a:t>
            </a:r>
          </a:p>
          <a:p>
            <a:endParaRPr lang="en-AU" dirty="0"/>
          </a:p>
          <a:p>
            <a:r>
              <a:rPr lang="en-AU" dirty="0">
                <a:hlinkClick r:id="rId4"/>
              </a:rPr>
              <a:t>Virginia Woolf </a:t>
            </a:r>
            <a:r>
              <a:rPr lang="en-AU" dirty="0"/>
              <a:t>– </a:t>
            </a:r>
            <a:r>
              <a:rPr lang="en-AU" i="1" dirty="0"/>
              <a:t>‘A woman must have money and a room of her own if she is to write fiction’ </a:t>
            </a:r>
            <a:r>
              <a:rPr lang="en-AU" dirty="0"/>
              <a:t>and ‘</a:t>
            </a:r>
            <a:r>
              <a:rPr lang="en-AU" i="1" dirty="0"/>
              <a:t>If you insist upon fighting to protect me, or 'our' country, let it be understood soberly and rationally between us that you are fighting to gratify a sex instinct which I cannot share; to procure benefits where I have not shared and probably will not share.’</a:t>
            </a:r>
          </a:p>
          <a:p>
            <a:endParaRPr lang="en-AU" i="1" dirty="0"/>
          </a:p>
          <a:p>
            <a:r>
              <a:rPr lang="en-AU" dirty="0">
                <a:hlinkClick r:id="rId5"/>
              </a:rPr>
              <a:t>Dorothy Parker </a:t>
            </a:r>
            <a:r>
              <a:rPr lang="en-AU" dirty="0"/>
              <a:t>– </a:t>
            </a:r>
            <a:r>
              <a:rPr lang="en-AU" i="1" dirty="0"/>
              <a:t>‘If all the girls who attended the Yale prom were laid end to end, I wouldn't be a bit surprised’</a:t>
            </a:r>
            <a:r>
              <a:rPr lang="en-AU" dirty="0"/>
              <a:t> and </a:t>
            </a:r>
            <a:r>
              <a:rPr lang="en-AU" i="1" dirty="0"/>
              <a:t>‘This is not a novel to be tossed aside lightly. It should be thrown aside with great force.’</a:t>
            </a:r>
          </a:p>
          <a:p>
            <a:endParaRPr lang="en-AU" dirty="0"/>
          </a:p>
          <a:p>
            <a:endParaRPr lang="en-AU" dirty="0"/>
          </a:p>
          <a:p>
            <a:endParaRPr lang="en-AU" dirty="0"/>
          </a:p>
        </p:txBody>
      </p:sp>
      <p:pic>
        <p:nvPicPr>
          <p:cNvPr id="37890" name="Picture 2" descr="http://www.laphamsquarterly.org/images/Virginia%20Woolf.jpeg"/>
          <p:cNvPicPr>
            <a:picLocks noChangeAspect="1" noChangeArrowheads="1"/>
          </p:cNvPicPr>
          <p:nvPr/>
        </p:nvPicPr>
        <p:blipFill>
          <a:blip r:embed="rId6" cstate="print"/>
          <a:srcRect/>
          <a:stretch>
            <a:fillRect/>
          </a:stretch>
        </p:blipFill>
        <p:spPr bwMode="auto">
          <a:xfrm>
            <a:off x="6500826" y="2571744"/>
            <a:ext cx="2452349" cy="1643074"/>
          </a:xfrm>
          <a:prstGeom prst="rect">
            <a:avLst/>
          </a:prstGeom>
          <a:noFill/>
        </p:spPr>
      </p:pic>
      <p:pic>
        <p:nvPicPr>
          <p:cNvPr id="37892" name="Picture 4" descr="http://upload.wikimedia.org/wikipedia/commons/thumb/0/04/Young_Dorothy_Parker.jpg/240px-Young_Dorothy_Parker.jpg"/>
          <p:cNvPicPr>
            <a:picLocks noChangeAspect="1" noChangeArrowheads="1"/>
          </p:cNvPicPr>
          <p:nvPr/>
        </p:nvPicPr>
        <p:blipFill>
          <a:blip r:embed="rId7" cstate="print"/>
          <a:srcRect/>
          <a:stretch>
            <a:fillRect/>
          </a:stretch>
        </p:blipFill>
        <p:spPr bwMode="auto">
          <a:xfrm>
            <a:off x="6858016" y="4429132"/>
            <a:ext cx="1928826" cy="2137782"/>
          </a:xfrm>
          <a:prstGeom prst="rect">
            <a:avLst/>
          </a:prstGeom>
          <a:noFill/>
        </p:spPr>
      </p:pic>
      <p:pic>
        <p:nvPicPr>
          <p:cNvPr id="37896" name="Picture 8" descr="http://i2.listal.com/image/1853227/600full-sylvia-plath.jpg"/>
          <p:cNvPicPr>
            <a:picLocks noChangeAspect="1" noChangeArrowheads="1"/>
          </p:cNvPicPr>
          <p:nvPr/>
        </p:nvPicPr>
        <p:blipFill>
          <a:blip r:embed="rId8" cstate="print"/>
          <a:srcRect/>
          <a:stretch>
            <a:fillRect/>
          </a:stretch>
        </p:blipFill>
        <p:spPr bwMode="auto">
          <a:xfrm>
            <a:off x="6929454" y="714356"/>
            <a:ext cx="1785950" cy="1732371"/>
          </a:xfrm>
          <a:prstGeom prst="rect">
            <a:avLst/>
          </a:prstGeom>
          <a:noFill/>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AU" b="1" dirty="0"/>
              <a:t>I listened to the brag of my heart, I am, I am, I am – Sylvia Plath.</a:t>
            </a:r>
          </a:p>
        </p:txBody>
      </p:sp>
      <p:pic>
        <p:nvPicPr>
          <p:cNvPr id="4" name="Picture 6" descr="http://www.contrariwise.org/wordpress/wp-content/uploads/2008/05/2214796277_6ac18cde2d_o.jpg"/>
          <p:cNvPicPr>
            <a:picLocks noChangeAspect="1" noChangeArrowheads="1"/>
          </p:cNvPicPr>
          <p:nvPr/>
        </p:nvPicPr>
        <p:blipFill>
          <a:blip r:embed="rId2" cstate="print"/>
          <a:srcRect/>
          <a:stretch>
            <a:fillRect/>
          </a:stretch>
        </p:blipFill>
        <p:spPr bwMode="auto">
          <a:xfrm>
            <a:off x="1785918" y="1500174"/>
            <a:ext cx="5214974" cy="3911231"/>
          </a:xfrm>
          <a:prstGeom prst="rect">
            <a:avLst/>
          </a:prstGeom>
          <a:noFill/>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b="1" dirty="0"/>
              <a:t>‘Resume’ by Dorothy Parker</a:t>
            </a:r>
          </a:p>
        </p:txBody>
      </p:sp>
      <p:sp>
        <p:nvSpPr>
          <p:cNvPr id="3" name="Content Placeholder 2"/>
          <p:cNvSpPr>
            <a:spLocks noGrp="1"/>
          </p:cNvSpPr>
          <p:nvPr>
            <p:ph sz="quarter" idx="1"/>
          </p:nvPr>
        </p:nvSpPr>
        <p:spPr/>
        <p:txBody>
          <a:bodyPr/>
          <a:lstStyle/>
          <a:p>
            <a:pPr>
              <a:buNone/>
            </a:pPr>
            <a:endParaRPr lang="en-AU" dirty="0"/>
          </a:p>
          <a:p>
            <a:pPr>
              <a:buNone/>
            </a:pPr>
            <a:r>
              <a:rPr lang="en-AU" dirty="0"/>
              <a:t>Razors pain you,</a:t>
            </a:r>
          </a:p>
          <a:p>
            <a:pPr>
              <a:buNone/>
            </a:pPr>
            <a:r>
              <a:rPr lang="en-AU" dirty="0"/>
              <a:t>Rivers are damp,</a:t>
            </a:r>
          </a:p>
          <a:p>
            <a:pPr>
              <a:buNone/>
            </a:pPr>
            <a:r>
              <a:rPr lang="en-AU" dirty="0"/>
              <a:t>Acids stain you,</a:t>
            </a:r>
          </a:p>
          <a:p>
            <a:pPr>
              <a:buNone/>
            </a:pPr>
            <a:r>
              <a:rPr lang="en-AU" dirty="0"/>
              <a:t>And drugs cause cramp. </a:t>
            </a:r>
          </a:p>
          <a:p>
            <a:pPr>
              <a:buNone/>
            </a:pPr>
            <a:r>
              <a:rPr lang="en-AU" dirty="0"/>
              <a:t>Guns aren't lawful,</a:t>
            </a:r>
          </a:p>
          <a:p>
            <a:pPr>
              <a:buNone/>
            </a:pPr>
            <a:r>
              <a:rPr lang="en-AU" dirty="0"/>
              <a:t>Nooses give,</a:t>
            </a:r>
          </a:p>
          <a:p>
            <a:pPr>
              <a:buNone/>
            </a:pPr>
            <a:r>
              <a:rPr lang="en-AU" dirty="0"/>
              <a:t>Gas smells awful,</a:t>
            </a:r>
          </a:p>
          <a:p>
            <a:pPr>
              <a:buNone/>
            </a:pPr>
            <a:r>
              <a:rPr lang="en-AU" dirty="0"/>
              <a:t>You might as well live.</a:t>
            </a:r>
          </a:p>
        </p:txBody>
      </p:sp>
      <p:pic>
        <p:nvPicPr>
          <p:cNvPr id="36866" name="Picture 2" descr="http://images.fineartamerica.com/images-stretched-canvas-real/talking-to-myself-gabriella-cleuren.jpg"/>
          <p:cNvPicPr>
            <a:picLocks noChangeAspect="1" noChangeArrowheads="1"/>
          </p:cNvPicPr>
          <p:nvPr/>
        </p:nvPicPr>
        <p:blipFill>
          <a:blip r:embed="rId2" cstate="print"/>
          <a:srcRect/>
          <a:stretch>
            <a:fillRect/>
          </a:stretch>
        </p:blipFill>
        <p:spPr bwMode="auto">
          <a:xfrm>
            <a:off x="4786314" y="1571612"/>
            <a:ext cx="2650350" cy="3786214"/>
          </a:xfrm>
          <a:prstGeom prst="rect">
            <a:avLst/>
          </a:prstGeom>
          <a:noFill/>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AU" b="1" dirty="0"/>
              <a:t>But back then, things for women were </a:t>
            </a:r>
            <a:r>
              <a:rPr lang="en-AU" b="1" i="1" dirty="0"/>
              <a:t>pretty difficult...</a:t>
            </a:r>
          </a:p>
        </p:txBody>
      </p:sp>
      <p:pic>
        <p:nvPicPr>
          <p:cNvPr id="35841" name="Picture 1"/>
          <p:cNvPicPr>
            <a:picLocks noChangeAspect="1" noChangeArrowheads="1"/>
          </p:cNvPicPr>
          <p:nvPr/>
        </p:nvPicPr>
        <p:blipFill>
          <a:blip r:embed="rId2" cstate="print"/>
          <a:srcRect/>
          <a:stretch>
            <a:fillRect/>
          </a:stretch>
        </p:blipFill>
        <p:spPr bwMode="auto">
          <a:xfrm>
            <a:off x="214282" y="1428736"/>
            <a:ext cx="2357454" cy="3317898"/>
          </a:xfrm>
          <a:prstGeom prst="rect">
            <a:avLst/>
          </a:prstGeom>
          <a:noFill/>
          <a:ln w="9525">
            <a:noFill/>
            <a:miter lim="800000"/>
            <a:headEnd/>
            <a:tailEnd/>
          </a:ln>
          <a:effectLst/>
        </p:spPr>
      </p:pic>
      <p:pic>
        <p:nvPicPr>
          <p:cNvPr id="35842" name="Picture 2"/>
          <p:cNvPicPr>
            <a:picLocks noChangeAspect="1" noChangeArrowheads="1"/>
          </p:cNvPicPr>
          <p:nvPr/>
        </p:nvPicPr>
        <p:blipFill>
          <a:blip r:embed="rId3" cstate="print"/>
          <a:srcRect/>
          <a:stretch>
            <a:fillRect/>
          </a:stretch>
        </p:blipFill>
        <p:spPr bwMode="auto">
          <a:xfrm>
            <a:off x="5643570" y="3500438"/>
            <a:ext cx="2000264" cy="2667019"/>
          </a:xfrm>
          <a:prstGeom prst="rect">
            <a:avLst/>
          </a:prstGeom>
          <a:noFill/>
          <a:ln w="9525">
            <a:noFill/>
            <a:miter lim="800000"/>
            <a:headEnd/>
            <a:tailEnd/>
          </a:ln>
          <a:effectLst/>
        </p:spPr>
      </p:pic>
      <p:pic>
        <p:nvPicPr>
          <p:cNvPr id="35843" name="Picture 3"/>
          <p:cNvPicPr>
            <a:picLocks noChangeAspect="1" noChangeArrowheads="1"/>
          </p:cNvPicPr>
          <p:nvPr/>
        </p:nvPicPr>
        <p:blipFill>
          <a:blip r:embed="rId4" cstate="print"/>
          <a:srcRect/>
          <a:stretch>
            <a:fillRect/>
          </a:stretch>
        </p:blipFill>
        <p:spPr bwMode="auto">
          <a:xfrm>
            <a:off x="3428992" y="3786190"/>
            <a:ext cx="2165912" cy="2933666"/>
          </a:xfrm>
          <a:prstGeom prst="rect">
            <a:avLst/>
          </a:prstGeom>
          <a:noFill/>
          <a:ln w="9525">
            <a:noFill/>
            <a:miter lim="800000"/>
            <a:headEnd/>
            <a:tailEnd/>
          </a:ln>
          <a:effectLst/>
        </p:spPr>
      </p:pic>
      <p:pic>
        <p:nvPicPr>
          <p:cNvPr id="35844" name="Picture 4"/>
          <p:cNvPicPr>
            <a:picLocks noChangeAspect="1" noChangeArrowheads="1"/>
          </p:cNvPicPr>
          <p:nvPr/>
        </p:nvPicPr>
        <p:blipFill>
          <a:blip r:embed="rId5" cstate="print"/>
          <a:srcRect/>
          <a:stretch>
            <a:fillRect/>
          </a:stretch>
        </p:blipFill>
        <p:spPr bwMode="auto">
          <a:xfrm>
            <a:off x="6603536" y="857232"/>
            <a:ext cx="2540464" cy="3333751"/>
          </a:xfrm>
          <a:prstGeom prst="rect">
            <a:avLst/>
          </a:prstGeom>
          <a:noFill/>
          <a:ln w="9525">
            <a:noFill/>
            <a:miter lim="800000"/>
            <a:headEnd/>
            <a:tailEnd/>
          </a:ln>
          <a:effectLst/>
        </p:spPr>
      </p:pic>
      <p:pic>
        <p:nvPicPr>
          <p:cNvPr id="35845" name="Picture 5"/>
          <p:cNvPicPr>
            <a:picLocks noChangeAspect="1" noChangeArrowheads="1"/>
          </p:cNvPicPr>
          <p:nvPr/>
        </p:nvPicPr>
        <p:blipFill>
          <a:blip r:embed="rId6"/>
          <a:srcRect/>
          <a:stretch>
            <a:fillRect/>
          </a:stretch>
        </p:blipFill>
        <p:spPr bwMode="auto">
          <a:xfrm>
            <a:off x="4567238" y="3424238"/>
            <a:ext cx="9525" cy="9525"/>
          </a:xfrm>
          <a:prstGeom prst="rect">
            <a:avLst/>
          </a:prstGeom>
          <a:noFill/>
          <a:ln w="9525">
            <a:noFill/>
            <a:miter lim="800000"/>
            <a:headEnd/>
            <a:tailEnd/>
          </a:ln>
          <a:effectLst/>
        </p:spPr>
      </p:pic>
      <p:pic>
        <p:nvPicPr>
          <p:cNvPr id="35846" name="Picture 6"/>
          <p:cNvPicPr>
            <a:picLocks noChangeAspect="1" noChangeArrowheads="1"/>
          </p:cNvPicPr>
          <p:nvPr/>
        </p:nvPicPr>
        <p:blipFill>
          <a:blip r:embed="rId6"/>
          <a:srcRect/>
          <a:stretch>
            <a:fillRect/>
          </a:stretch>
        </p:blipFill>
        <p:spPr bwMode="auto">
          <a:xfrm>
            <a:off x="4567238" y="3424238"/>
            <a:ext cx="9525" cy="9525"/>
          </a:xfrm>
          <a:prstGeom prst="rect">
            <a:avLst/>
          </a:prstGeom>
          <a:noFill/>
          <a:ln w="9525">
            <a:noFill/>
            <a:miter lim="800000"/>
            <a:headEnd/>
            <a:tailEnd/>
          </a:ln>
          <a:effectLst/>
        </p:spPr>
      </p:pic>
      <p:pic>
        <p:nvPicPr>
          <p:cNvPr id="35847" name="Picture 7"/>
          <p:cNvPicPr>
            <a:picLocks noChangeAspect="1" noChangeArrowheads="1"/>
          </p:cNvPicPr>
          <p:nvPr/>
        </p:nvPicPr>
        <p:blipFill>
          <a:blip r:embed="rId6"/>
          <a:srcRect/>
          <a:stretch>
            <a:fillRect/>
          </a:stretch>
        </p:blipFill>
        <p:spPr bwMode="auto">
          <a:xfrm>
            <a:off x="4567238" y="3424238"/>
            <a:ext cx="9525" cy="9525"/>
          </a:xfrm>
          <a:prstGeom prst="rect">
            <a:avLst/>
          </a:prstGeom>
          <a:noFill/>
          <a:ln w="9525">
            <a:noFill/>
            <a:miter lim="800000"/>
            <a:headEnd/>
            <a:tailEnd/>
          </a:ln>
          <a:effectLst/>
        </p:spPr>
      </p:pic>
      <p:pic>
        <p:nvPicPr>
          <p:cNvPr id="35848" name="Picture 8"/>
          <p:cNvPicPr>
            <a:picLocks noChangeAspect="1" noChangeArrowheads="1"/>
          </p:cNvPicPr>
          <p:nvPr/>
        </p:nvPicPr>
        <p:blipFill>
          <a:blip r:embed="rId6"/>
          <a:srcRect/>
          <a:stretch>
            <a:fillRect/>
          </a:stretch>
        </p:blipFill>
        <p:spPr bwMode="auto">
          <a:xfrm>
            <a:off x="4567238" y="3424238"/>
            <a:ext cx="9525" cy="9525"/>
          </a:xfrm>
          <a:prstGeom prst="rect">
            <a:avLst/>
          </a:prstGeom>
          <a:noFill/>
          <a:ln w="9525">
            <a:noFill/>
            <a:miter lim="800000"/>
            <a:headEnd/>
            <a:tailEnd/>
          </a:ln>
          <a:effectLst/>
        </p:spPr>
      </p:pic>
      <p:pic>
        <p:nvPicPr>
          <p:cNvPr id="35849" name="Picture 9"/>
          <p:cNvPicPr>
            <a:picLocks noChangeAspect="1" noChangeArrowheads="1"/>
          </p:cNvPicPr>
          <p:nvPr/>
        </p:nvPicPr>
        <p:blipFill>
          <a:blip r:embed="rId6"/>
          <a:srcRect/>
          <a:stretch>
            <a:fillRect/>
          </a:stretch>
        </p:blipFill>
        <p:spPr bwMode="auto">
          <a:xfrm>
            <a:off x="4567238" y="3424238"/>
            <a:ext cx="9525" cy="9525"/>
          </a:xfrm>
          <a:prstGeom prst="rect">
            <a:avLst/>
          </a:prstGeom>
          <a:noFill/>
          <a:ln w="9525">
            <a:noFill/>
            <a:miter lim="800000"/>
            <a:headEnd/>
            <a:tailEnd/>
          </a:ln>
          <a:effectLst/>
        </p:spPr>
      </p:pic>
      <p:pic>
        <p:nvPicPr>
          <p:cNvPr id="35850" name="Picture 10"/>
          <p:cNvPicPr>
            <a:picLocks noChangeAspect="1" noChangeArrowheads="1"/>
          </p:cNvPicPr>
          <p:nvPr/>
        </p:nvPicPr>
        <p:blipFill>
          <a:blip r:embed="rId7" cstate="print"/>
          <a:srcRect/>
          <a:stretch>
            <a:fillRect/>
          </a:stretch>
        </p:blipFill>
        <p:spPr bwMode="auto">
          <a:xfrm>
            <a:off x="1857356" y="4357694"/>
            <a:ext cx="1333500" cy="1828800"/>
          </a:xfrm>
          <a:prstGeom prst="rect">
            <a:avLst/>
          </a:prstGeom>
          <a:noFill/>
          <a:ln w="9525">
            <a:noFill/>
            <a:miter lim="800000"/>
            <a:headEnd/>
            <a:tailEnd/>
          </a:ln>
          <a:effectLst/>
        </p:spPr>
      </p:pic>
      <p:pic>
        <p:nvPicPr>
          <p:cNvPr id="35851" name="Picture 11"/>
          <p:cNvPicPr>
            <a:picLocks noChangeAspect="1" noChangeArrowheads="1"/>
          </p:cNvPicPr>
          <p:nvPr/>
        </p:nvPicPr>
        <p:blipFill>
          <a:blip r:embed="rId8" cstate="print"/>
          <a:srcRect/>
          <a:stretch>
            <a:fillRect/>
          </a:stretch>
        </p:blipFill>
        <p:spPr bwMode="auto">
          <a:xfrm>
            <a:off x="2714612" y="1214422"/>
            <a:ext cx="1714500" cy="2667000"/>
          </a:xfrm>
          <a:prstGeom prst="rect">
            <a:avLst/>
          </a:prstGeom>
          <a:noFill/>
          <a:ln w="9525">
            <a:noFill/>
            <a:miter lim="800000"/>
            <a:headEnd/>
            <a:tailEnd/>
          </a:ln>
          <a:effectLst/>
        </p:spPr>
      </p:pic>
      <p:pic>
        <p:nvPicPr>
          <p:cNvPr id="35852" name="Picture 12"/>
          <p:cNvPicPr>
            <a:picLocks noChangeAspect="1" noChangeArrowheads="1"/>
          </p:cNvPicPr>
          <p:nvPr/>
        </p:nvPicPr>
        <p:blipFill>
          <a:blip r:embed="rId9" cstate="print"/>
          <a:srcRect/>
          <a:stretch>
            <a:fillRect/>
          </a:stretch>
        </p:blipFill>
        <p:spPr bwMode="auto">
          <a:xfrm>
            <a:off x="4643438" y="928670"/>
            <a:ext cx="1941104" cy="2643206"/>
          </a:xfrm>
          <a:prstGeom prst="rect">
            <a:avLst/>
          </a:prstGeom>
          <a:noFill/>
          <a:ln w="9525">
            <a:noFill/>
            <a:miter lim="800000"/>
            <a:headEnd/>
            <a:tailEnd/>
          </a:ln>
          <a:effectLst/>
        </p:spPr>
      </p:pic>
      <p:pic>
        <p:nvPicPr>
          <p:cNvPr id="35853" name="Picture 13"/>
          <p:cNvPicPr>
            <a:picLocks noChangeAspect="1" noChangeArrowheads="1"/>
          </p:cNvPicPr>
          <p:nvPr/>
        </p:nvPicPr>
        <p:blipFill>
          <a:blip r:embed="rId10" cstate="print"/>
          <a:srcRect/>
          <a:stretch>
            <a:fillRect/>
          </a:stretch>
        </p:blipFill>
        <p:spPr bwMode="auto">
          <a:xfrm>
            <a:off x="7315200" y="4286256"/>
            <a:ext cx="1828800" cy="1590675"/>
          </a:xfrm>
          <a:prstGeom prst="rect">
            <a:avLst/>
          </a:prstGeom>
          <a:noFill/>
          <a:ln w="9525">
            <a:noFill/>
            <a:miter lim="800000"/>
            <a:headEnd/>
            <a:tailEnd/>
          </a:ln>
          <a:effectLst/>
        </p:spPr>
      </p:pic>
      <p:pic>
        <p:nvPicPr>
          <p:cNvPr id="35854" name="Picture 14"/>
          <p:cNvPicPr>
            <a:picLocks noChangeAspect="1" noChangeArrowheads="1"/>
          </p:cNvPicPr>
          <p:nvPr/>
        </p:nvPicPr>
        <p:blipFill>
          <a:blip r:embed="rId11" cstate="print"/>
          <a:srcRect/>
          <a:stretch>
            <a:fillRect/>
          </a:stretch>
        </p:blipFill>
        <p:spPr bwMode="auto">
          <a:xfrm>
            <a:off x="142844" y="4214818"/>
            <a:ext cx="1715378" cy="2100239"/>
          </a:xfrm>
          <a:prstGeom prst="rect">
            <a:avLst/>
          </a:prstGeom>
          <a:noFill/>
          <a:ln w="9525">
            <a:noFill/>
            <a:miter lim="800000"/>
            <a:headEnd/>
            <a:tailEnd/>
          </a:ln>
          <a:effectLst/>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b="1" dirty="0"/>
              <a:t>The Menacing Menses...</a:t>
            </a:r>
          </a:p>
        </p:txBody>
      </p:sp>
      <p:sp>
        <p:nvSpPr>
          <p:cNvPr id="3" name="Content Placeholder 2"/>
          <p:cNvSpPr>
            <a:spLocks noGrp="1"/>
          </p:cNvSpPr>
          <p:nvPr>
            <p:ph sz="quarter" idx="1"/>
          </p:nvPr>
        </p:nvSpPr>
        <p:spPr>
          <a:xfrm>
            <a:off x="457200" y="1219200"/>
            <a:ext cx="6615130" cy="4937760"/>
          </a:xfrm>
        </p:spPr>
        <p:txBody>
          <a:bodyPr>
            <a:normAutofit fontScale="92500"/>
          </a:bodyPr>
          <a:lstStyle/>
          <a:p>
            <a:endParaRPr lang="en-AU" dirty="0"/>
          </a:p>
          <a:p>
            <a:r>
              <a:rPr lang="en-AU" dirty="0" err="1"/>
              <a:t>Albertus</a:t>
            </a:r>
            <a:r>
              <a:rPr lang="en-AU" dirty="0"/>
              <a:t> Magnus, in his Middle Age work</a:t>
            </a:r>
            <a:r>
              <a:rPr lang="en-AU" i="1" dirty="0"/>
              <a:t> Secrets of Women, </a:t>
            </a:r>
            <a:r>
              <a:rPr lang="en-AU" dirty="0"/>
              <a:t>claimed that... </a:t>
            </a:r>
          </a:p>
          <a:p>
            <a:endParaRPr lang="en-AU" dirty="0"/>
          </a:p>
          <a:p>
            <a:r>
              <a:rPr lang="en-AU" dirty="0"/>
              <a:t>"women are venomous during the time of their flowers [periods] and so very dangerous that they poison beasts with their glance and little children in their cots, sully and stain mirrors, and on some occasions those men who lie with them in carnal intercourse are made leprous.</a:t>
            </a:r>
          </a:p>
          <a:p>
            <a:endParaRPr lang="en-AU" dirty="0"/>
          </a:p>
          <a:p>
            <a:r>
              <a:rPr lang="en-AU" dirty="0"/>
              <a:t>Dangerous stuff.</a:t>
            </a:r>
          </a:p>
          <a:p>
            <a:endParaRPr lang="en-AU" dirty="0"/>
          </a:p>
        </p:txBody>
      </p:sp>
      <p:pic>
        <p:nvPicPr>
          <p:cNvPr id="56322" name="Picture 2" descr="Jeffrey Jones  Menses  Comic Art"/>
          <p:cNvPicPr>
            <a:picLocks noChangeAspect="1" noChangeArrowheads="1"/>
          </p:cNvPicPr>
          <p:nvPr/>
        </p:nvPicPr>
        <p:blipFill>
          <a:blip r:embed="rId2" cstate="print"/>
          <a:srcRect/>
          <a:stretch>
            <a:fillRect/>
          </a:stretch>
        </p:blipFill>
        <p:spPr bwMode="auto">
          <a:xfrm>
            <a:off x="6929453" y="142852"/>
            <a:ext cx="2124925" cy="2850449"/>
          </a:xfrm>
          <a:prstGeom prst="rect">
            <a:avLst/>
          </a:prstGeom>
          <a:noFill/>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28596" y="0"/>
            <a:ext cx="8229600" cy="990600"/>
          </a:xfrm>
        </p:spPr>
        <p:txBody>
          <a:bodyPr>
            <a:normAutofit/>
          </a:bodyPr>
          <a:lstStyle/>
          <a:p>
            <a:r>
              <a:rPr lang="en-AU" sz="2400" b="1" dirty="0"/>
              <a:t>Fast Forward to 2012...</a:t>
            </a:r>
            <a:r>
              <a:rPr lang="en-AU" sz="2400" b="1" i="1" dirty="0"/>
              <a:t>What are ‘things like’ for contemporary Australian Women?</a:t>
            </a:r>
          </a:p>
        </p:txBody>
      </p:sp>
      <p:pic>
        <p:nvPicPr>
          <p:cNvPr id="34817" name="Picture 1"/>
          <p:cNvPicPr>
            <a:picLocks noChangeAspect="1" noChangeArrowheads="1"/>
          </p:cNvPicPr>
          <p:nvPr/>
        </p:nvPicPr>
        <p:blipFill>
          <a:blip r:embed="rId2" cstate="print"/>
          <a:srcRect/>
          <a:stretch>
            <a:fillRect/>
          </a:stretch>
        </p:blipFill>
        <p:spPr bwMode="auto">
          <a:xfrm>
            <a:off x="6500826" y="4286256"/>
            <a:ext cx="1866900" cy="2438400"/>
          </a:xfrm>
          <a:prstGeom prst="rect">
            <a:avLst/>
          </a:prstGeom>
          <a:noFill/>
          <a:ln w="9525">
            <a:noFill/>
            <a:miter lim="800000"/>
            <a:headEnd/>
            <a:tailEnd/>
          </a:ln>
          <a:effectLst/>
        </p:spPr>
      </p:pic>
      <p:pic>
        <p:nvPicPr>
          <p:cNvPr id="34818" name="Picture 2"/>
          <p:cNvPicPr>
            <a:picLocks noChangeAspect="1" noChangeArrowheads="1"/>
          </p:cNvPicPr>
          <p:nvPr/>
        </p:nvPicPr>
        <p:blipFill>
          <a:blip r:embed="rId3" cstate="print"/>
          <a:srcRect/>
          <a:stretch>
            <a:fillRect/>
          </a:stretch>
        </p:blipFill>
        <p:spPr bwMode="auto">
          <a:xfrm>
            <a:off x="2357422" y="1071546"/>
            <a:ext cx="2460521" cy="3357586"/>
          </a:xfrm>
          <a:prstGeom prst="rect">
            <a:avLst/>
          </a:prstGeom>
          <a:noFill/>
          <a:ln w="9525">
            <a:noFill/>
            <a:miter lim="800000"/>
            <a:headEnd/>
            <a:tailEnd/>
          </a:ln>
          <a:effectLst/>
        </p:spPr>
      </p:pic>
      <p:pic>
        <p:nvPicPr>
          <p:cNvPr id="34819" name="Picture 3"/>
          <p:cNvPicPr>
            <a:picLocks noChangeAspect="1" noChangeArrowheads="1"/>
          </p:cNvPicPr>
          <p:nvPr/>
        </p:nvPicPr>
        <p:blipFill>
          <a:blip r:embed="rId4" cstate="print"/>
          <a:srcRect/>
          <a:stretch>
            <a:fillRect/>
          </a:stretch>
        </p:blipFill>
        <p:spPr bwMode="auto">
          <a:xfrm>
            <a:off x="4857752" y="1142984"/>
            <a:ext cx="2928958" cy="3278494"/>
          </a:xfrm>
          <a:prstGeom prst="rect">
            <a:avLst/>
          </a:prstGeom>
          <a:noFill/>
          <a:ln w="9525">
            <a:noFill/>
            <a:miter lim="800000"/>
            <a:headEnd/>
            <a:tailEnd/>
          </a:ln>
          <a:effectLst/>
        </p:spPr>
      </p:pic>
      <p:pic>
        <p:nvPicPr>
          <p:cNvPr id="34820" name="Picture 4"/>
          <p:cNvPicPr>
            <a:picLocks noChangeAspect="1" noChangeArrowheads="1"/>
          </p:cNvPicPr>
          <p:nvPr/>
        </p:nvPicPr>
        <p:blipFill>
          <a:blip r:embed="rId5" cstate="print"/>
          <a:srcRect/>
          <a:stretch>
            <a:fillRect/>
          </a:stretch>
        </p:blipFill>
        <p:spPr bwMode="auto">
          <a:xfrm>
            <a:off x="0" y="3429000"/>
            <a:ext cx="2552707" cy="3190884"/>
          </a:xfrm>
          <a:prstGeom prst="rect">
            <a:avLst/>
          </a:prstGeom>
          <a:noFill/>
          <a:ln w="9525">
            <a:noFill/>
            <a:miter lim="800000"/>
            <a:headEnd/>
            <a:tailEnd/>
          </a:ln>
          <a:effectLst/>
        </p:spPr>
      </p:pic>
      <p:pic>
        <p:nvPicPr>
          <p:cNvPr id="34822" name="Picture 6"/>
          <p:cNvPicPr>
            <a:picLocks noChangeAspect="1" noChangeArrowheads="1"/>
          </p:cNvPicPr>
          <p:nvPr/>
        </p:nvPicPr>
        <p:blipFill>
          <a:blip r:embed="rId6" cstate="print"/>
          <a:srcRect/>
          <a:stretch>
            <a:fillRect/>
          </a:stretch>
        </p:blipFill>
        <p:spPr bwMode="auto">
          <a:xfrm>
            <a:off x="2643174" y="4000504"/>
            <a:ext cx="3840487" cy="2571755"/>
          </a:xfrm>
          <a:prstGeom prst="rect">
            <a:avLst/>
          </a:prstGeom>
          <a:noFill/>
          <a:ln w="9525">
            <a:noFill/>
            <a:miter lim="800000"/>
            <a:headEnd/>
            <a:tailEnd/>
          </a:ln>
          <a:effectLst/>
        </p:spPr>
      </p:pic>
      <p:pic>
        <p:nvPicPr>
          <p:cNvPr id="34823" name="Picture 7"/>
          <p:cNvPicPr>
            <a:picLocks noChangeAspect="1" noChangeArrowheads="1"/>
          </p:cNvPicPr>
          <p:nvPr/>
        </p:nvPicPr>
        <p:blipFill>
          <a:blip r:embed="rId7" cstate="print"/>
          <a:srcRect/>
          <a:stretch>
            <a:fillRect/>
          </a:stretch>
        </p:blipFill>
        <p:spPr bwMode="auto">
          <a:xfrm>
            <a:off x="357158" y="1071546"/>
            <a:ext cx="1838325" cy="2486025"/>
          </a:xfrm>
          <a:prstGeom prst="rect">
            <a:avLst/>
          </a:prstGeom>
          <a:noFill/>
          <a:ln w="9525">
            <a:noFill/>
            <a:miter lim="800000"/>
            <a:headEnd/>
            <a:tailEnd/>
          </a:ln>
          <a:effectLst/>
        </p:spPr>
      </p:pic>
      <p:pic>
        <p:nvPicPr>
          <p:cNvPr id="34824" name="Picture 8"/>
          <p:cNvPicPr>
            <a:picLocks noChangeAspect="1" noChangeArrowheads="1"/>
          </p:cNvPicPr>
          <p:nvPr/>
        </p:nvPicPr>
        <p:blipFill>
          <a:blip r:embed="rId8" cstate="print"/>
          <a:srcRect/>
          <a:stretch>
            <a:fillRect/>
          </a:stretch>
        </p:blipFill>
        <p:spPr bwMode="auto">
          <a:xfrm>
            <a:off x="7343775" y="1214422"/>
            <a:ext cx="1800225" cy="2857520"/>
          </a:xfrm>
          <a:prstGeom prst="rect">
            <a:avLst/>
          </a:prstGeom>
          <a:noFill/>
          <a:ln w="9525">
            <a:noFill/>
            <a:miter lim="800000"/>
            <a:headEnd/>
            <a:tailEnd/>
          </a:ln>
          <a:effectLst/>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AU" b="1" dirty="0"/>
              <a:t>So....How Mentally ‘Well’ are Australian Women?</a:t>
            </a:r>
          </a:p>
        </p:txBody>
      </p:sp>
      <p:pic>
        <p:nvPicPr>
          <p:cNvPr id="53250" name="Picture 2" descr="Graph: Prevalence of mental and behavioural problems, by age and sex"/>
          <p:cNvPicPr>
            <a:picLocks noChangeAspect="1" noChangeArrowheads="1"/>
          </p:cNvPicPr>
          <p:nvPr/>
        </p:nvPicPr>
        <p:blipFill>
          <a:blip r:embed="rId2" cstate="print"/>
          <a:srcRect/>
          <a:stretch>
            <a:fillRect/>
          </a:stretch>
        </p:blipFill>
        <p:spPr bwMode="auto">
          <a:xfrm>
            <a:off x="1285852" y="1714488"/>
            <a:ext cx="6261297" cy="3580139"/>
          </a:xfrm>
          <a:prstGeom prst="rect">
            <a:avLst/>
          </a:prstGeom>
          <a:noFill/>
        </p:spPr>
      </p:pic>
      <p:sp>
        <p:nvSpPr>
          <p:cNvPr id="5" name="Rectangle 4"/>
          <p:cNvSpPr/>
          <p:nvPr/>
        </p:nvSpPr>
        <p:spPr>
          <a:xfrm>
            <a:off x="214282" y="5357826"/>
            <a:ext cx="8501122" cy="923330"/>
          </a:xfrm>
          <a:prstGeom prst="rect">
            <a:avLst/>
          </a:prstGeom>
        </p:spPr>
        <p:txBody>
          <a:bodyPr wrap="square">
            <a:spAutoFit/>
          </a:bodyPr>
          <a:lstStyle/>
          <a:p>
            <a:r>
              <a:rPr lang="en-AU" dirty="0"/>
              <a:t>Women were </a:t>
            </a:r>
            <a:r>
              <a:rPr lang="en-AU" b="1" dirty="0"/>
              <a:t>more likely to experience mental disorders (22%) than men (18%),</a:t>
            </a:r>
            <a:r>
              <a:rPr lang="en-AU" dirty="0"/>
              <a:t> with </a:t>
            </a:r>
            <a:r>
              <a:rPr lang="en-AU" b="1" dirty="0"/>
              <a:t>a higher rate of anxiety disorders (18% compared to 11% for men) and affective disorders (7% and 5%) </a:t>
            </a:r>
            <a:r>
              <a:rPr lang="en-AU" dirty="0"/>
              <a:t>– </a:t>
            </a:r>
            <a:r>
              <a:rPr lang="en-AU" dirty="0">
                <a:hlinkClick r:id="rId3"/>
              </a:rPr>
              <a:t>REF: ABS, 2007, 4326.0</a:t>
            </a:r>
            <a:endParaRPr lang="en-AU"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b="1" dirty="0"/>
              <a:t>Eating Disorders</a:t>
            </a:r>
          </a:p>
        </p:txBody>
      </p:sp>
      <p:sp>
        <p:nvSpPr>
          <p:cNvPr id="3" name="Content Placeholder 2"/>
          <p:cNvSpPr>
            <a:spLocks noGrp="1"/>
          </p:cNvSpPr>
          <p:nvPr>
            <p:ph sz="quarter" idx="1"/>
          </p:nvPr>
        </p:nvSpPr>
        <p:spPr>
          <a:xfrm>
            <a:off x="457200" y="1219200"/>
            <a:ext cx="5842992" cy="4937760"/>
          </a:xfrm>
        </p:spPr>
        <p:txBody>
          <a:bodyPr>
            <a:normAutofit fontScale="77500" lnSpcReduction="20000"/>
          </a:bodyPr>
          <a:lstStyle/>
          <a:p>
            <a:r>
              <a:rPr lang="en-AU" b="1" dirty="0"/>
              <a:t>Eating disorders are highly complex and serious mental and physical illnesses </a:t>
            </a:r>
            <a:r>
              <a:rPr lang="en-AU" dirty="0"/>
              <a:t>that occur most frequently in adolescents (although they can occur at any age). In most instances  they present with a co-morbidity such as anxiety, depression, obsessive-compulsive traits, and self harm.</a:t>
            </a:r>
          </a:p>
          <a:p>
            <a:endParaRPr lang="en-AU" dirty="0"/>
          </a:p>
          <a:p>
            <a:r>
              <a:rPr lang="en-AU" b="1" dirty="0"/>
              <a:t>Disordered eating is emerging as a norm in Australian society </a:t>
            </a:r>
            <a:r>
              <a:rPr lang="en-AU" dirty="0"/>
              <a:t>with 90% of 12-17 year old girls and 68% of 12 – 17 year old boys having been on a diet of some type.</a:t>
            </a:r>
          </a:p>
          <a:p>
            <a:endParaRPr lang="en-AU" dirty="0"/>
          </a:p>
          <a:p>
            <a:r>
              <a:rPr lang="en-AU" dirty="0"/>
              <a:t>Approximately 2% of Australians will experience some type of eating disorder at some stage in their life. </a:t>
            </a:r>
            <a:r>
              <a:rPr lang="en-AU" b="1" dirty="0"/>
              <a:t>Most of those affected (90%) are women.</a:t>
            </a:r>
            <a:br>
              <a:rPr lang="en-AU" dirty="0"/>
            </a:br>
            <a:endParaRPr lang="en-AU" dirty="0"/>
          </a:p>
          <a:p>
            <a:r>
              <a:rPr lang="en-AU" dirty="0"/>
              <a:t>REF: </a:t>
            </a:r>
            <a:r>
              <a:rPr lang="en-AU" dirty="0">
                <a:hlinkClick r:id="rId2"/>
              </a:rPr>
              <a:t>SANE Australia. (2005). </a:t>
            </a:r>
            <a:r>
              <a:rPr lang="en-AU" i="1" dirty="0">
                <a:hlinkClick r:id="rId2"/>
              </a:rPr>
              <a:t>Eating disorders.</a:t>
            </a:r>
            <a:endParaRPr lang="en-AU" dirty="0"/>
          </a:p>
        </p:txBody>
      </p:sp>
      <p:pic>
        <p:nvPicPr>
          <p:cNvPr id="33794" name="Picture 2" descr="http://t2.gstatic.com/images?q=tbn:ANd9GcQghU1U6vIt_dHJlnV4Q7oCnk2Ge1ERmrOmdDH_xc6z6ovfPUun0g"/>
          <p:cNvPicPr>
            <a:picLocks noChangeAspect="1" noChangeArrowheads="1"/>
          </p:cNvPicPr>
          <p:nvPr/>
        </p:nvPicPr>
        <p:blipFill>
          <a:blip r:embed="rId3" cstate="print"/>
          <a:srcRect/>
          <a:stretch>
            <a:fillRect/>
          </a:stretch>
        </p:blipFill>
        <p:spPr bwMode="auto">
          <a:xfrm>
            <a:off x="6416920" y="116632"/>
            <a:ext cx="2727080" cy="2232248"/>
          </a:xfrm>
          <a:prstGeom prst="rect">
            <a:avLst/>
          </a:prstGeom>
          <a:noFill/>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AU" b="1" dirty="0" err="1"/>
              <a:t>Drunkorexia</a:t>
            </a:r>
            <a:r>
              <a:rPr lang="en-AU" b="1" dirty="0"/>
              <a:t>’ – Disordered Eating and Alcohol Consumption</a:t>
            </a:r>
          </a:p>
        </p:txBody>
      </p:sp>
      <p:sp>
        <p:nvSpPr>
          <p:cNvPr id="3" name="Content Placeholder 2"/>
          <p:cNvSpPr>
            <a:spLocks noGrp="1"/>
          </p:cNvSpPr>
          <p:nvPr>
            <p:ph sz="quarter" idx="1"/>
          </p:nvPr>
        </p:nvSpPr>
        <p:spPr>
          <a:xfrm>
            <a:off x="457200" y="1219200"/>
            <a:ext cx="5626968" cy="5162128"/>
          </a:xfrm>
        </p:spPr>
        <p:txBody>
          <a:bodyPr>
            <a:normAutofit fontScale="70000" lnSpcReduction="20000"/>
          </a:bodyPr>
          <a:lstStyle/>
          <a:p>
            <a:pPr fontAlgn="base"/>
            <a:endParaRPr lang="en-AU" dirty="0"/>
          </a:p>
          <a:p>
            <a:pPr fontAlgn="base"/>
            <a:r>
              <a:rPr lang="en-AU" dirty="0"/>
              <a:t>Simon Fraser University researcher </a:t>
            </a:r>
            <a:r>
              <a:rPr lang="en-AU" dirty="0" err="1"/>
              <a:t>Daniella</a:t>
            </a:r>
            <a:r>
              <a:rPr lang="en-AU" dirty="0"/>
              <a:t> </a:t>
            </a:r>
            <a:r>
              <a:rPr lang="en-AU" dirty="0" err="1"/>
              <a:t>Sieukaran</a:t>
            </a:r>
            <a:r>
              <a:rPr lang="en-AU" dirty="0"/>
              <a:t> followed 227 students at Toronto's York University, all aged between 17 and 21 years old, for four months.</a:t>
            </a:r>
          </a:p>
          <a:p>
            <a:pPr fontAlgn="base"/>
            <a:endParaRPr lang="en-AU" dirty="0"/>
          </a:p>
          <a:p>
            <a:pPr fontAlgn="base"/>
            <a:r>
              <a:rPr lang="en-AU" dirty="0" err="1"/>
              <a:t>Sieukaran</a:t>
            </a:r>
            <a:r>
              <a:rPr lang="en-AU" dirty="0"/>
              <a:t> said she found young people practising </a:t>
            </a:r>
            <a:r>
              <a:rPr lang="en-AU" dirty="0" err="1"/>
              <a:t>drunkorexia</a:t>
            </a:r>
            <a:r>
              <a:rPr lang="en-AU" dirty="0"/>
              <a:t> exhibit more risky behaviours.</a:t>
            </a:r>
          </a:p>
          <a:p>
            <a:pPr fontAlgn="base"/>
            <a:endParaRPr lang="en-AU" dirty="0"/>
          </a:p>
          <a:p>
            <a:pPr fontAlgn="base"/>
            <a:r>
              <a:rPr lang="en-AU" dirty="0"/>
              <a:t>"In particular, it was unprotected sex and also increased alcohol overdoses and they were actually being hospitalized more often for that," said </a:t>
            </a:r>
            <a:r>
              <a:rPr lang="en-AU" dirty="0" err="1"/>
              <a:t>Sieukaran</a:t>
            </a:r>
            <a:r>
              <a:rPr lang="en-AU" dirty="0"/>
              <a:t>.</a:t>
            </a:r>
          </a:p>
          <a:p>
            <a:pPr fontAlgn="base"/>
            <a:endParaRPr lang="en-AU" dirty="0"/>
          </a:p>
          <a:p>
            <a:pPr fontAlgn="base"/>
            <a:r>
              <a:rPr lang="en-AU" dirty="0"/>
              <a:t>"I think a lot of them know individually that dieting and drinking can be dangerous but they're probably not thinking what the combined effects can be.”</a:t>
            </a:r>
          </a:p>
          <a:p>
            <a:pPr fontAlgn="base"/>
            <a:endParaRPr lang="en-AU" dirty="0"/>
          </a:p>
          <a:p>
            <a:r>
              <a:rPr lang="en-AU" dirty="0"/>
              <a:t>REF:  </a:t>
            </a:r>
            <a:r>
              <a:rPr lang="en-AU" dirty="0" err="1">
                <a:hlinkClick r:id="rId2"/>
              </a:rPr>
              <a:t>Drunkorexia</a:t>
            </a:r>
            <a:r>
              <a:rPr lang="en-AU" dirty="0">
                <a:hlinkClick r:id="rId2"/>
              </a:rPr>
              <a:t> Study</a:t>
            </a:r>
            <a:endParaRPr lang="en-AU" dirty="0"/>
          </a:p>
        </p:txBody>
      </p:sp>
      <p:sp>
        <p:nvSpPr>
          <p:cNvPr id="73730" name="AutoShape 2" descr="data:image/jpeg;base64,/9j/4AAQSkZJRgABAQAAAQABAAD/2wCEAAkGBhQSERUUExQWFRUWFxwYFxgYGBgYHRoaGBwYGBgcGBkcHCYfFxokHRgXHy8gJCcpLCwsFx4xNTAqNSYrLCkBCQoKDgwOGg8PGi0kHyQqLCwsLCwsLCwsLCksLCwsLCwsLCwpLCwsLCksLCwsLCwsLCwsLCwsLCksLCwsLCwpLP/AABEIAKsA8AMBIgACEQEDEQH/xAAcAAACAwEBAQEAAAAAAAAAAAAFBgMEBwIBAAj/xABCEAABAgQDBAcFBgYBAwUAAAABAhEAAwQhBRIxBkFRYRMiMnGBkbEHQqHR8BQjUmLB4RUWU3KS8aJDwtIkM3OCsv/EABoBAAMBAQEBAAAAAAAAAAAAAAIDBAEABQb/xAAqEQACAgICAQQCAQQDAAAAAAAAAQIRAyESMQQiMkFRE2HRgbHB4RQzQv/aAAwDAQACEQMRAD8AxQpdo7+zqTcgjwi/Tycof3okUpR1J84XY2gaImpFHMnkYvyVMeyk94glT0qJjDLlO4wEnoJKyzQWS8FJFGlUsJUHDb4oChXLT1uyQbjdweC1OoMlvq0ebmTjspgSChBSUsGysBw1vFRwoaFwesPzCxt5HxgxJLOYozpREwKB3uRyZnELgwpI+MqyW4ftC1tArKSeVu/dDPJskBmYlu7UesKm2FlJ7j+kNwf9gGT2gjDFSypZmqKbWYO5fgIIy8TpkuClaxoLAfrC+DHoi+eFTdtsnU66LGJ1CZk0qQnKkswd9LRIBaKW+L6UxrVJJGXeyJHZXEEgXj1SyHHGOUKaDS0ZZ6qJaKuXKW6FM+vDyiHxjzfG0cmEcXxBUyaQVZgNOEDZkSJLqMcTRGJVo27ISY+4x88fPBiz1W6PkR8THwMcaFsFo81zo8aBhOBlaQoJsNB8oU8FlZZKCbPc+JjTNjpwmtlCso0LMP3iLI22WY4pIpzsMVLYqSw46wvYhhvWdIHoY2aZhKFhlJhU2j2ZCA6QkjnAxTQcqYg01Kp7EHkbGCcxeUJToVW4j5R9htDMVNCUJzElgNw7zBjHtnly5XTZ0zCgZilKVJs+VwS7gEjhDbQHFtWZjJlC3nHUqm+ZiWSh/IRclSrGNchaRXlUb6w47H7NBZ6RfgG4/t6wFw+hzqSnj+savhlImVLSkCEylY/HH5Ks3Z9JSQQC8JGJ4Qaea3unsxpsyaUjrIU3EMfg7wrbayh0SVi4ChfkXELmtDZJNACmVePCjrGK9Pq76DT9YmpQXJOh+MS1qxZDMSRmG5rfX1pCttb2kdx/SG6pGnLfCptTqjxh+B+tAZPaLAk8REhoiA5SW4sYL4Bh+dalFsqA5fR90G8I2hStSpa0JMtTi4dmBLmPStklISFSmMW0m0MGO7JqSM8lloIfKNR3fiELwLO+u990Y9mogXLJFhHkqmU+jx1NWW0YH4x9L4i3wgrOo+mU5bRotUVDxIdjru5d8c089Yt2hwVceHCDkhaMgIQOfHm5jGzqF2fJyq5H6aKsyG84IJ0srSwu3IHmIWsRw6ZKPXSQOOoPjGo4oqEeAR2DHjwYNI8Ij4JiaRTqWWSCfrjByjwtMoArIKt3Ad3HvgXKjaCuDSulkK6hUJaQ9m7oL7IVkzpFAzige6EgF+RBDQewnB8mHEukTJwKrqAsBoH1LQN2OpEmYDEcpF0YvRpmDVExQGYxdxPDBNASY+w+WwEEWjo9HS7A0jCJdLLUpCCVaOLqJNgBuHfAmqkrRRTftJBVlUAwGhA13G4EH8YW6GzlDFLkAHtFm5b4TPabiGWWUJ0BAbfyja3Z3Ko0ZfRS7nm0EJaLd5irhw07v1V8oIoR2e8fpHTYqId2bonnJ4Bz5MI0OmDm0Key0hi/5fVUN9MnfALspivSD6/DypaVFawQoGxs3BtwgL7RK5KJCXdKCblgzjceHJtWhtnJzbu8wvbY08pdJNTUqCEZCQoswUOy13zOzcYJ70c4qtGWStpJaiUglJLAKVYa37oa8oDAXAYRkSVvDjsRXKOeWS4Syg+7cRA58KjC0SY8lumNFSi0J21LAIJ5w6KNjCtiEoKUsKAXqADu4NCPG3MZl9pDgbGhqlBnDOeTQv0M5OfUdlX/AOTB6TkpaObLJdU2AmEUYzuPwLH/AAVHqaIyWh2nmSWSlQUj8J08DqIsVmJpqAlIRlUVB3Y25Fn1gEuQAzQY2foiuakA3fqhnci7RknSCgrY+Sdj5c+n6MhlM6VcD8oSU4KpIWlSWUhRCu8RqWBVGdCspIKLKtdJHKAVTMSoqqJeZSVnIpShZS06NZnaxA4RDinLaLskI6Ym02HF2bg3j+8eTUmWobgbHx+RhsoadK0FQsUkpJ8XHwaI8fwrpZeZO8ZrcUm4+JhynsU46KWEUqugqFOwSM3ix/aBeFbVLmDo5iUrdg7NrZzuMW5+OIRhwkp/95ZIV/a+vlbwhPoZZExJ4KEULaJXoLz6+lKi6ACNer8okpPsy1AIQCrg3jvhaKLwSwmmmJXmAIYK1FuyWjWjk2XK7GjLJQmXlI4+oAgXLqlLmOoklj6GIamaVKJUb6eUTYbIJWSGslW/8pjUqRjexl2S2iWECUtZKUl0hRcZSLgPp+8NUwKlTJU6TKUmWo9ZRLg9wa0Z9s/KKalKWBcFwe7N8o3fZukMyUOlY2YBrAd0TZUk9FuGVw2G8FqMwBg1mgbQ0oRYaQTlmAj0bJnCqVKu0Abg+KbjyjNvaRhilTkKfqEOrvT/ALjTgbwq+0LDFTaYmWOsguW1yntNBMAyDD5Fify+maCSEXSOcV6VLTMvFHqWi43Wbn9ekdNAxY37Os7flT+sNlMISKAFjlLEZfgIYMNxkaKsYUipPRZqp65aiSkKQdMqlIUOO8gkdwjK/afj61zzTAnoUKBuxJVvcjUJLgRsE2cFIOigdRGAbenLUqYMcyw3C/8AqHQ2xWV1ECmgKnUkDLvuA3ibQ17IUJlSVzVEALVlSXDHKLgHR3OkIs2oUpgTYaDcPDjzhw2JWKqTOw1ZDzfvaYn3Z6B2RwC0274bkx848bI4zqV0NqlOHF4T8anFGdY16QJv3AwslS0EpdSSCQQ5DEaiJPtyshSouCoKc6uLekJxeN+OV2HPNyVUOcnDkqmYalQBFWlJmHKCQ81aDktayRxj7DafNPTLyJAL3yjcCf0gXUY8tsNMsNMky2l5SCSROmKSWHZN2YwSocbSauUfeJJI4BQIvwMVNCkxq2Y2Ol1kiqX0aBMlAdEChLFTKICuOjbtYVqrqTJcyUnIpEpJOUZWWp82mjaQ/wCyO1cuVTV8we4lJA0uykj4wjr2oM3MgSky1Il5HFyttSdz6m34oXl9uhmL3bGjYLDlCQpatZqiVXue94KYZhaAVISwS90kab4H+zykBkA9IlDEukvr+sH8RpymYlSSLMlRIKSX5cBxMQST7PSi10KW12F9B95KDJXZYGmYdhXqk+EL9Bi5yqTq5JA/u7TcxeG/bStCaUpcPMUEB/zG5PJnhGnjKpASweShS3FuskWHPnBwTkhORpS0dYNRpn1UqnISStRClasC5BDG9hCniU0Z2ShKO59YO0mNGRNTMRrLLoIIBDuC9je5gfKwpVTMPRhkg3Ub3398W418EUyLAKPNOZSR1blxe37xouG0CEoJKR2Xs0VKDZxMlJX2lEDMd5bhw4wSkBrA6huGnKNyQkq/YWGUdt/BnuPqRJqFo6KWcrc+0AW+MQ0FQFKUno0pZBNhu+UT7SbMTZSjMDzEFRUVNcOfeHDnFTB05lzf/jKR6CNlHj2Lu3ojTi98wQAoXBbRuBgzQbeVaQGmWFgCHECxhJsmxUB+8R9EUkW0Ma8dx5GqTTo1PANu560gzcut2DRo+F4mJiQQYwjCasJOVRbNdPoRGi7I4i3VJiLpli6NEQYGY7UunokkZ5lm1ZO8kcG/WK9fj6ZScqSFTSCUp5ji2kAZuMdEVTFqeYsAK0sw0S253jW9HJbM/ow9R4fqYISACpJ43+H7wLw5X35P5B6qghhMwHKTy9CT8AIbPoTAZ8INzwf0EC9s8YMhKTLbMpTX3ABz37otYcohAIP0b/KEfazFelqMr9WXbvLjMfrhCIq3RRJ1Gy9Q7b1KffAuzZfnFug2fl14mKmglWYkKcgudYUqteUA/m+vSHL2b4gCVpPI+oMFJNK0BBpupAXGPZRMQCqSvN+VVj/kP1hLlrmU80G8uZLUCNxSpJcR+jZi0nfGSe1igSifKmJDFaSFc8pDHyLeEHiyycuMgc+GKjyiQbeUqZwk4jKDIqh96B7lQi0xPJ+0O8wnxpWwWALnUk+mqOrJqMq5b2KJqewocMw6p7xHeI+yySJC1JmlMxCSpioKSWDsbOH5QU/Jhjau/wCiJODMyKd8GNmsOmrqJeRBUSCWT1i1xcDS/GK8nBZqlZUgKPJ9/hGwezzZvoJaM5HSKJzIKWLaulWpa/GKLRyi/kT8M9nGIFXRqlZBMZyqYwSBvUkEuz6G8G6j2bVEtOYkHIbMLsPrSNgl0TEWDC5PHh8YsLlggjjGSVmp0ZXhNIqSQlRYEZkvZ0neOUG51cCwQCo/W+DePYQFSEKSOtJP/A6+RY+cCadO9o87LDjI9HFPlEAbRYX0oloUHKlN3E6EHc31rCVilNNlVCitC5aQAChQIOSWMgJ/EOq7ixeNHmylTK2kQNTOCz/ZLBUp+Wghu2g2dkVaMs5AVqyhZQvoFC7ctIowR5RJ80uMj8uVc/OvqJZzZI3mNE2fwwSJKQourU95uYmn+zBNFOmTXM6UJaigEddK7ZdLKs97RURjCd6VeUXY0kRzbYdTO6r/AF9Win9tTnLXsC48bQOTiiAbJe+h3RwisCiS4CQc1hpBZJSS9J2NR/8AQVTUmY4Atvfh3RXwXB5eSZlQA5NgIUq+smGqSEFXRlaA4B0cEgng7xo2zkpwRxMR+RO0lZThhTboQvsjT8igesFAcQRpEFNS5ps3Pcgjw3Q6bU4UJWI0qm6q+t4tlPoIpTsMSZ80pDFQ17i8Wwjyw3+v8CJay1+wNKwu5Z+qHFhuuxfUcoKGnEmXLmFayVAuM3V5aXETy5JSbxMiQnIU6uXDgWfWPJs9CkE6QpVLQpIFg6bl3PaKjvLv8IC7RTyAHNyfhBKmnZEtCptBW5lk7hYQeGPKaTByS4xZ9hq+uvjceRMe4dVe79boqpnZVTOIUfioP6xBRr6wG8lvKDmKiPaawIp1KO4GMxmz8ylHiX84ccaqD9nUOMJEsa/XdA4l2w8r6R7XzLAPvHpDNsEWnpGmcMO9n/aFOpS5+t0OmB0uToVfhSPPWOzTUIg4ouUh4RVRnftQn55kkcEq+JHyhulzizmM+25q81QB+FAHmSYVgXqH5/bQwbKbWCZMkSCkpUohJW9gRoQBc6DhGjYvs+VoMxc4aXASQCW72jEtk5ZNShQBZLl23sw8bxt/8SVNQkJSdA6SneB84fUIuhcFJqxKn03RqZKmdnIceCm17oeNjK8/eGatOWWEh8oHaLOSB4XgTh0lCqStcvNK5atOzc2Tw3xf2DWkKniYRlUgOCwGUOFZn3X1jE+M4r7CkrhLXX+h+l1stu0OTlo4GJSmJK0ab1CMU2mpgRMqULVMkBWRCiTmA91wdUu4B32O+F2nUFJUrK6RbNlLPuDuzwbz18HR8Ll7ZH6CnYshKZqhMQsAEhOYF7dkDhC9hmMyEJACBMmKDqOoD7hGSydoJUsD7tyO4d1ni/s1XdLUS5QJT0imzOeq9ybaMHiHyoyy1JfF1/Ox0MCxJqTNWoaqQKpU2WmbMVkyZUpzCXd1DM7Ekt5QxUs7OHKFo17Q+RiGXLRJlZZVkJsGHqd5gb/FWsk9bheHYPyJK2q/X82efL1Ms41LBDRi23FNMlzkmQwzDrDK99xtGoTAVkktrzHfcF4EV+zyZis2VQbe5Nu+LedLRih9mTJkVf40h+Cf2juXRzkBSlHM4vr6NDeqagKIBsCQLxZl1SeP/I/OJX5LfwUx8dLdirhk+4BQfKHfZNf3hSY8k1aeP/I/OI9mk/8AqCBz9YRFUh83fYR9pmVKaSY7KRMKfBSX9UwtS8SQZ3VLpCLndmLDXzi17VaGYhCVEko3ciLwn4dN6SUU3SCt7cQBHqYJN43AgyRXJSGiprEneIqCsSN4iOk2cSbrmLI4AAfGL38Okyx1ZYJ4rOY/G0DHwMj70a/KiugdV4oGYG8L2KTd0HsSqi5SwBFmA+ULFYrr34ty5w2OCOHd2LlleTVUXZ4++mD8QJHin5iI6HrBJ3gl/GKa677wK4BvL9olw+WpSyEX3j6+ERy62Oj3ob6jDVzZRSGLgEPusISJ1GuWWUkpILEEenGNK2fq+lRdJSpNiDBWdg6JgyrSFDmPThHlw8qWKTUi2eBZFaMYShyeIPpGg4GtE2nTlN0sFDhuaL1d7PZS2KCZZGrB3izRbOop0sgkkm5O/wAIZk8iGWku7Mx4ZY27KtecqYSMPwxVVVusEpz2B/CD6Qz7T4mlP3aS6tC3u/vEmz+NyZGRRSMwSyjxMPjLitGNKTHSlwaTKAyoa2jRxX4t9nQSGSTcObvuYRSoJE+YFr3TFZg5ux3DgAGaOavYxU1TrW1tS6vIWiOcsrlUVS+z0sccEY3J2/oHUq+pMmIPWKTnSL5iLhxxffAaSmonKKUAjpAUHgXvlPAEgCHCTs9Kw2knLV97myuo9UgkhIygFt+nMwu4AFza6UEEgAlahc9UNr9b4rmmlFJ7EQalzk1SF6nRPnAyb5c10Hik+9zHCC+I4kKekVSmW6pjbiyWL5n3q3MPGB8+snSambKACVGaoKU1+0TbgLwy0WCnImZNJU1g51fcn9o6VpiITXYkq2aqFS1zhKPRo6xUbWcCw1IBIeNb9mOxyaWnNTUhImrSSnOw6NBuMxOhVY8g0DcMrKibVSqeZKySM3XCrqUEDMymZk9ktvtDLt9RLqKXKlaUhKwpeYhIIALX5Eu0VY/bf0T58jlLjfZ7gder7PMSs5lHModYKG4WIsU3s0UMLllU8lRZIDAc4IYRSEyU5iCoy1SwU2Fgkg3D/wCoiqqIy5apnWsQD+vheMi6SAkk2wjTyw5Au+sUdoasSaaaoahJYekRrnTEICkh7d0dqWrqrUOauCUj3ieHOCeRUCsTtGLVlbMCCZbFQ48N/jAtO1M4fhPhDFj82XMq5ypRSJalnKBo3Ecjc+MJkyVlmKSdxI+UBiSdphZW1TQbkbTTN4T8fnGk7CyyqYFH8I+N4x6R4xuPs/k68mHkIGcaYUZWg3t/hPTYdOSzqSgrT3pv6PGNYDJaQg8S8foarlBUtSTvBHmGj880VWEICD7vV8i0W+OS5Rp6YBEBq6uJs8UpWJMCCsG5a9wDA6pqnXmfczR6Usi4kihssVdW5F9Pibm/jAhfO8ernWJMQrU40aJJD0aJMwGQol5SdeG+CWG4NLl9hAS/CJ00zrU3GClPItwj5HJKS9LZ7kYruj2RThI01icGKWIYnKkh5iwDuGpPcNYCTsamTrIBlS+Pvkf9vrAQxyn0E5JByvxuXKcXWoe6nd/cdEwm49tDPWks0tPBNzfirXyaCv2UBLJFoloNnemQtxrYRbjxRg/sVKTYgUaHWnNo9+fGHeXsdLnHOleVKhZw/lzgGrA8ijLVZQMOGy9R930RABQOGoO+KWxKLlZUVEiQgUyJVSQGOZfRkNpa+bzECaTFMUqHemVJYahKSH5FRv8AV4ONldiG52glI2kkSwlKp8sLOiQQpR39kXgl6tG3xfL+4qp2FrKlSTU1CsgL5VHQ/wBoOWPJk40E6ZLklKtMymBJs7Hg3AQR2k2xspEtJzKDFStz/hHFjruhfwqnClpKrjMPIXUfhBxVbXYOTK5KvgDLQaurmLUbhQCmDOWZ2+EafgNDlCep1wjVXDlvHwjLptKrpc8tRSol3TbW8M0vaGfTyVzpy3QkByQMxeyUg7yTp+0Y16rBUqVFD2k1MwSUTgtSVpnqTmSSC6erZuATCXK24qFlKaidMmSwdC1juVzIixtpji6iRJUbJVMmLyu91BBvxIzEeMJ2aLIR9NMjnL1Wj9HbO7TSZ1KgJmFUwDNYF2YDx0i8vElmmPSLzBa2YJbS47tIw7Y7b9VCQ8lE0DskkpUkHUAhwR3iNQwX2x0VQyZ0pUonUKAWl+Lj5QrjJDucZL9jNRT1zZIT0aSNHztbjpBRNEClSSxCk5FDiCCCOWsDpW0FEoDIpF9Gcf6gvh8yW3UYB389TApBN/JmG0fsjWkldItx/TWbjklW/wAfOMwxvBZ8maROlLQXF1JLHuOhj9UkPEFRRJWGUkEcxBK47QDfJUz8oSJZKwkP2gPjG9bBSmQVHebQxzNn5Y0lp/xHyiNNHk7ItwELm3JjIJJBfM4j8wYwoy580Ai0xdib9o6R+mpCnEfnr2hUaE1SmUkqzKCkjVNybnnzinC9iMq0CZE0qsQHPcYi+zhW5vgYpGXo1olkS1E6nXnFLsnTPZyShjqOe7xj1ZgtTYBMmJbKbnXT4wSl7My0JSFzUlTGyTmIbi0dT+jdBCixqfLUopZRUz5g+n6xdXiVXM7U3KOCAE/EXi3T0IEEJNGDHguKbuj2FYGpMGcuXJO83PiYMU2G6CCMmmAEWEskObAbzBUYcIw8M0ezq5FMlypt4SGzFuA4c4C4ptXqmQz75hDpHcN5gBR0q5yyqalK1F2WodfuN9OUEkhcp0e7RbRrnEZbgl1ZdQNwf1/SAWNYlWSk9LImzOiNrhIUDytmKecMM3CMhClJYHtEdzBn04/5QSoaFE1RSCkHLYk2O5wDvfUc3g+XBX2ItyZkyZFTVKKj0iy/WWslg/En0h32G2Yn06jVIUgkJWhBFw6hlUfAEjdrBvEMCQJZSvo1JckFMxKVJULE5eB56xUw/DEIQck7c/Z15OlbDvIh8c6atC+G9hiqwkzCFK6iibpUQLm4Y735xaocJIN3Tl1FiGNjfxsbwMTWgAOskniAbeOkXKDHZcsm5J7+HAecA8kVujafVlvCtg1KmuqeOgD6BlltBd0jv+EZv7R6uozoRMEtEgEmUiXOROBOhVMWkupbWuABoBGnytpJKsyLgTNWLOdzwETTyQpToCn7IGQn4SwD5w3HNPaQM1J6bEXaLDyjDqZSklJC7hQY9eWgjK/aSwBfnCcViN8qaqUshE1K5plgABSHADAHq6BgAB3RSxChpST0QQkAEnPJQRYPvS7fV4Y5UgOFmIAwwYFRBgo7+UN/Ry1XIkDukI+USGmyh+oBx6IAebQn/kxDWJnNCcgsT9coFVO3lRIqSZMwgJ6pSbpJGrj5QUlSM6somJc2sBv7hDThvswpyOkqg6hckkJTychnjfyxktBxxS7Odm/bXKWyalJlK/ELp+aY0WhxqVNSFIWlSTvBBEZzjPsyop16UhK20SXQe8+74eUKsjZmso1PLTOR/YoEHw0PlGOaQTg/lG+CYDHK2jFRtriMrtIWW/FLP6CPj7UarRUojuSflHcrM40a9PqkIDuI/Nu19UmdW1ExF0rmqKTxGj/CHdWNVNZLWEhSQQzmzPwdnhXnbDTxoU+Y+cMxZIxe2Bki2qQtyZykmzxbRiUxbBg40LB4vnZKo0CSe5ot0mxlSCC2X4xQvIh9ifwzfwR0iZ626WYrKS3IeUHp1MmWmwAtlHcLk9948ptkqg3MwjkwEGZOyCi2ZRLQOXysXFqPY3H48+Scui/JlRbSWDmw5xRFTUKH3NNMP5ljIPAFiYUsZq5/SFE/MFA3SbDyFiI8vg12WvJH4GHF9tESQRLSqcv8o6o71fJ4XP43UVDZ1gBXupDAce9rC8U+niBNUZaiQAQf9+EGopqkKlkfbGOho30057/r58YZ8Hw9JAF9bm0J9BtShAYoVpuaDdHtjKSQcswjh1R+sDwnfQPNUO69n88sjc7MRwuPn4GF7FNlzLSsghKQHuwSkcXOn+4tzfackS2RJSGFsyieO4AesJO0W3M2oBQSAk+6kMN+vHXjDXBPoVyoQanHZiyXF/GOU4/NToeTXi7MmA/EODqYrIRe7iKVGP0K5M4/mSZv4NHh2hmW5QWSp0hywGkW5BSLnQa6O2ln+njuMfo62L/8xzPi8XZG3lUkjIsWLgFKVEdxIfwjTdnNkqaolpny5i5iC4ykJBcWIVqQYb6ChkySwlS0NoyEv5s5gkkukdtmQ/zbjE0hQlTHU3WTTG/jlaIsS2QxNcszZxdut0eYZubJT1X5Rt5xBJO8xVqJTgtvjWzkfnOnp5qiwWAeBURHU6ZUIDGYQOGct5Rs1dsfLWoq6NAUS7lI14nnCzimCS0lpslPikeY4xiRrYE9mVKufUEEFSHTmZzvJje10cpSWWkKA3Kv8DGZezbLLq1S5SUgLS5s2nCNXylrMfGEyXqZTCVRRDKkJHZAblHM2mB1iUTS2jQOrsZlSlZZk1CFcCb+PCAYxNnppk8I5NBLO6KU/aelGs5HxPoIgG1lKf8Aro84XQVhL+GS/wAI8o6/hiOA8oGfzRT7p8v/ACESJ2kk/wBWX/kn5x1I6y9/Dk8I9+wJ4RU/mGT/AFZf+afnHox+Sf8Aqo/zT84ykdbLsvD0iJ00qYG/x+T/AFUf5J+ceDaSR/Vl/wCQ+cbSOtkH2pLdYkDgNYoYlhaKlBT0YSn+oo3HMH9I5pT1FHeI6pB0kxl9YDcTbyih7JRAxzZdchSjLJnSgHK0pPV45h+ohdn1Ia8fojoEhJASGY2a2kfmvGFNOmAWAUWAsBfcBpGfiVmfkOU1ABe44fvFuTWF9BbfAcrLxbznKP7QYa4oUmFUVKjw9YgmE6BJvvuB6R7RXcmOKpRb4+UAuwmipMA4qPl9GOkkB7niHYP5h4p1KySO4RYQeqO6GCiyioJuEAf/AG1HfBKRMJBLB9++A4szWtFulU2nfHGjNg+JTadQWi4frodhMTpxsptDGlYfikqpQVyRmT2SSwII3EEuCIx5E9SixLiDWz89SJicpbOWUNxbRwd/ONo1M1BFSEMHS/Iv6R0ub3xn+NY9PRLOSYUX90JSfMCKlXWrKUutRcPck3YcYx6NTvofajFpUvtzEJ5O58hC7jW2FIpOUpM19COox4pUdD4QkTZhMwuX1gfPQHA4xqox2WaWvmyalE2WkkpU4BIuOBZibRp1P7Q5pT16ZAP5Vn/xtGO0c9QUGO+HHMSA5O7fCpjcfQ21u28xYZA6LiQcyj3KOngIAzqly5Jfed589Yr7z3RxNVCWP7OaicDpEQD8I5SrqnvjqUl44xnJp/KOfs4AaOlLLCPiq8bZlEaKIEskO9mbXh3wYTsHOCOk6IE3dAbM3FtD3AvDVsTh0voEzMgzl+sbnw4eEMa1kAtDIxtWxcpfRkcuSBy5KBcciPnE6JZFw3kIc59Iia6piQo3vofMQoVCcqyBYAwDQxI//9k="/>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AU"/>
          </a:p>
        </p:txBody>
      </p:sp>
      <p:sp>
        <p:nvSpPr>
          <p:cNvPr id="73732" name="AutoShape 4" descr="data:image/jpeg;base64,/9j/4AAQSkZJRgABAQAAAQABAAD/2wCEAAkGBhQSERUUExQWFRUWFxwYFxgYGBgYHRoaGBwYGBgcGBkcHCYfFxokHRgXHy8gJCcpLCwsFx4xNTAqNSYrLCkBCQoKDgwOGg8PGi0kHyQqLCwsLCwsLCwsLCksLCwsLCwsLCwpLCwsLCksLCwsLCwsLCwsLCwsLCksLCwsLCwpLP/AABEIAKsA8AMBIgACEQEDEQH/xAAcAAACAwEBAQEAAAAAAAAAAAAFBgMEBwIBAAj/xABCEAABAgQDBAcFBgYBAwUAAAABAhEAAwQhBRIxBkFRYRMiMnGBkbEHQqHR8BQjUmLB4RUWU3KS8aJDwtIkM3OCsv/EABoBAAMBAQEBAAAAAAAAAAAAAAIDBAEABQb/xAAqEQACAgICAQQCAQQDAAAAAAAAAQIRAyESMQQiMkFRE2HRgbHB4RQzQv/aAAwDAQACEQMRAD8AxQpdo7+zqTcgjwi/Tycof3okUpR1J84XY2gaImpFHMnkYvyVMeyk94glT0qJjDLlO4wEnoJKyzQWS8FJFGlUsJUHDb4oChXLT1uyQbjdweC1OoMlvq0ebmTjspgSChBSUsGysBw1vFRwoaFwesPzCxt5HxgxJLOYozpREwKB3uRyZnELgwpI+MqyW4ftC1tArKSeVu/dDPJskBmYlu7UesKm2FlJ7j+kNwf9gGT2gjDFSypZmqKbWYO5fgIIy8TpkuClaxoLAfrC+DHoi+eFTdtsnU66LGJ1CZk0qQnKkswd9LRIBaKW+L6UxrVJJGXeyJHZXEEgXj1SyHHGOUKaDS0ZZ6qJaKuXKW6FM+vDyiHxjzfG0cmEcXxBUyaQVZgNOEDZkSJLqMcTRGJVo27ISY+4x88fPBiz1W6PkR8THwMcaFsFo81zo8aBhOBlaQoJsNB8oU8FlZZKCbPc+JjTNjpwmtlCso0LMP3iLI22WY4pIpzsMVLYqSw46wvYhhvWdIHoY2aZhKFhlJhU2j2ZCA6QkjnAxTQcqYg01Kp7EHkbGCcxeUJToVW4j5R9htDMVNCUJzElgNw7zBjHtnly5XTZ0zCgZilKVJs+VwS7gEjhDbQHFtWZjJlC3nHUqm+ZiWSh/IRclSrGNchaRXlUb6w47H7NBZ6RfgG4/t6wFw+hzqSnj+savhlImVLSkCEylY/HH5Ks3Z9JSQQC8JGJ4Qaea3unsxpsyaUjrIU3EMfg7wrbayh0SVi4ChfkXELmtDZJNACmVePCjrGK9Pq76DT9YmpQXJOh+MS1qxZDMSRmG5rfX1pCttb2kdx/SG6pGnLfCptTqjxh+B+tAZPaLAk8REhoiA5SW4sYL4Bh+dalFsqA5fR90G8I2hStSpa0JMtTi4dmBLmPStklISFSmMW0m0MGO7JqSM8lloIfKNR3fiELwLO+u990Y9mogXLJFhHkqmU+jx1NWW0YH4x9L4i3wgrOo+mU5bRotUVDxIdjru5d8c089Yt2hwVceHCDkhaMgIQOfHm5jGzqF2fJyq5H6aKsyG84IJ0srSwu3IHmIWsRw6ZKPXSQOOoPjGo4oqEeAR2DHjwYNI8Ij4JiaRTqWWSCfrjByjwtMoArIKt3Ad3HvgXKjaCuDSulkK6hUJaQ9m7oL7IVkzpFAzige6EgF+RBDQewnB8mHEukTJwKrqAsBoH1LQN2OpEmYDEcpF0YvRpmDVExQGYxdxPDBNASY+w+WwEEWjo9HS7A0jCJdLLUpCCVaOLqJNgBuHfAmqkrRRTftJBVlUAwGhA13G4EH8YW6GzlDFLkAHtFm5b4TPabiGWWUJ0BAbfyja3Z3Ko0ZfRS7nm0EJaLd5irhw07v1V8oIoR2e8fpHTYqId2bonnJ4Bz5MI0OmDm0Key0hi/5fVUN9MnfALspivSD6/DypaVFawQoGxs3BtwgL7RK5KJCXdKCblgzjceHJtWhtnJzbu8wvbY08pdJNTUqCEZCQoswUOy13zOzcYJ70c4qtGWStpJaiUglJLAKVYa37oa8oDAXAYRkSVvDjsRXKOeWS4Syg+7cRA58KjC0SY8lumNFSi0J21LAIJ5w6KNjCtiEoKUsKAXqADu4NCPG3MZl9pDgbGhqlBnDOeTQv0M5OfUdlX/AOTB6TkpaObLJdU2AmEUYzuPwLH/AAVHqaIyWh2nmSWSlQUj8J08DqIsVmJpqAlIRlUVB3Y25Fn1gEuQAzQY2foiuakA3fqhnci7RknSCgrY+Sdj5c+n6MhlM6VcD8oSU4KpIWlSWUhRCu8RqWBVGdCspIKLKtdJHKAVTMSoqqJeZSVnIpShZS06NZnaxA4RDinLaLskI6Ym02HF2bg3j+8eTUmWobgbHx+RhsoadK0FQsUkpJ8XHwaI8fwrpZeZO8ZrcUm4+JhynsU46KWEUqugqFOwSM3ix/aBeFbVLmDo5iUrdg7NrZzuMW5+OIRhwkp/95ZIV/a+vlbwhPoZZExJ4KEULaJXoLz6+lKi6ACNer8okpPsy1AIQCrg3jvhaKLwSwmmmJXmAIYK1FuyWjWjk2XK7GjLJQmXlI4+oAgXLqlLmOoklj6GIamaVKJUb6eUTYbIJWSGslW/8pjUqRjexl2S2iWECUtZKUl0hRcZSLgPp+8NUwKlTJU6TKUmWo9ZRLg9wa0Z9s/KKalKWBcFwe7N8o3fZukMyUOlY2YBrAd0TZUk9FuGVw2G8FqMwBg1mgbQ0oRYaQTlmAj0bJnCqVKu0Abg+KbjyjNvaRhilTkKfqEOrvT/ALjTgbwq+0LDFTaYmWOsguW1yntNBMAyDD5Fify+maCSEXSOcV6VLTMvFHqWi43Wbn9ekdNAxY37Os7flT+sNlMISKAFjlLEZfgIYMNxkaKsYUipPRZqp65aiSkKQdMqlIUOO8gkdwjK/afj61zzTAnoUKBuxJVvcjUJLgRsE2cFIOigdRGAbenLUqYMcyw3C/8AqHQ2xWV1ECmgKnUkDLvuA3ibQ17IUJlSVzVEALVlSXDHKLgHR3OkIs2oUpgTYaDcPDjzhw2JWKqTOw1ZDzfvaYn3Z6B2RwC0274bkx848bI4zqV0NqlOHF4T8anFGdY16QJv3AwslS0EpdSSCQQ5DEaiJPtyshSouCoKc6uLekJxeN+OV2HPNyVUOcnDkqmYalQBFWlJmHKCQ81aDktayRxj7DafNPTLyJAL3yjcCf0gXUY8tsNMsNMky2l5SCSROmKSWHZN2YwSocbSauUfeJJI4BQIvwMVNCkxq2Y2Ol1kiqX0aBMlAdEChLFTKICuOjbtYVqrqTJcyUnIpEpJOUZWWp82mjaQ/wCyO1cuVTV8we4lJA0uykj4wjr2oM3MgSky1Il5HFyttSdz6m34oXl9uhmL3bGjYLDlCQpatZqiVXue94KYZhaAVISwS90kab4H+zykBkA9IlDEukvr+sH8RpymYlSSLMlRIKSX5cBxMQST7PSi10KW12F9B95KDJXZYGmYdhXqk+EL9Bi5yqTq5JA/u7TcxeG/bStCaUpcPMUEB/zG5PJnhGnjKpASweShS3FuskWHPnBwTkhORpS0dYNRpn1UqnISStRClasC5BDG9hCniU0Z2ShKO59YO0mNGRNTMRrLLoIIBDuC9je5gfKwpVTMPRhkg3Ub3398W418EUyLAKPNOZSR1blxe37xouG0CEoJKR2Xs0VKDZxMlJX2lEDMd5bhw4wSkBrA6huGnKNyQkq/YWGUdt/BnuPqRJqFo6KWcrc+0AW+MQ0FQFKUno0pZBNhu+UT7SbMTZSjMDzEFRUVNcOfeHDnFTB05lzf/jKR6CNlHj2Lu3ojTi98wQAoXBbRuBgzQbeVaQGmWFgCHECxhJsmxUB+8R9EUkW0Ma8dx5GqTTo1PANu560gzcut2DRo+F4mJiQQYwjCasJOVRbNdPoRGi7I4i3VJiLpli6NEQYGY7UunokkZ5lm1ZO8kcG/WK9fj6ZScqSFTSCUp5ji2kAZuMdEVTFqeYsAK0sw0S253jW9HJbM/ow9R4fqYISACpJ43+H7wLw5X35P5B6qghhMwHKTy9CT8AIbPoTAZ8INzwf0EC9s8YMhKTLbMpTX3ABz37otYcohAIP0b/KEfazFelqMr9WXbvLjMfrhCIq3RRJ1Gy9Q7b1KffAuzZfnFug2fl14mKmglWYkKcgudYUqteUA/m+vSHL2b4gCVpPI+oMFJNK0BBpupAXGPZRMQCqSvN+VVj/kP1hLlrmU80G8uZLUCNxSpJcR+jZi0nfGSe1igSifKmJDFaSFc8pDHyLeEHiyycuMgc+GKjyiQbeUqZwk4jKDIqh96B7lQi0xPJ+0O8wnxpWwWALnUk+mqOrJqMq5b2KJqewocMw6p7xHeI+yySJC1JmlMxCSpioKSWDsbOH5QU/Jhjau/wCiJODMyKd8GNmsOmrqJeRBUSCWT1i1xcDS/GK8nBZqlZUgKPJ9/hGwezzZvoJaM5HSKJzIKWLaulWpa/GKLRyi/kT8M9nGIFXRqlZBMZyqYwSBvUkEuz6G8G6j2bVEtOYkHIbMLsPrSNgl0TEWDC5PHh8YsLlggjjGSVmp0ZXhNIqSQlRYEZkvZ0neOUG51cCwQCo/W+DePYQFSEKSOtJP/A6+RY+cCadO9o87LDjI9HFPlEAbRYX0oloUHKlN3E6EHc31rCVilNNlVCitC5aQAChQIOSWMgJ/EOq7ixeNHmylTK2kQNTOCz/ZLBUp+Wghu2g2dkVaMs5AVqyhZQvoFC7ctIowR5RJ80uMj8uVc/OvqJZzZI3mNE2fwwSJKQourU95uYmn+zBNFOmTXM6UJaigEddK7ZdLKs97RURjCd6VeUXY0kRzbYdTO6r/AF9Win9tTnLXsC48bQOTiiAbJe+h3RwisCiS4CQc1hpBZJSS9J2NR/8AQVTUmY4Atvfh3RXwXB5eSZlQA5NgIUq+smGqSEFXRlaA4B0cEgng7xo2zkpwRxMR+RO0lZThhTboQvsjT8igesFAcQRpEFNS5ps3Pcgjw3Q6bU4UJWI0qm6q+t4tlPoIpTsMSZ80pDFQ17i8Wwjyw3+v8CJay1+wNKwu5Z+qHFhuuxfUcoKGnEmXLmFayVAuM3V5aXETy5JSbxMiQnIU6uXDgWfWPJs9CkE6QpVLQpIFg6bl3PaKjvLv8IC7RTyAHNyfhBKmnZEtCptBW5lk7hYQeGPKaTByS4xZ9hq+uvjceRMe4dVe79boqpnZVTOIUfioP6xBRr6wG8lvKDmKiPaawIp1KO4GMxmz8ylHiX84ccaqD9nUOMJEsa/XdA4l2w8r6R7XzLAPvHpDNsEWnpGmcMO9n/aFOpS5+t0OmB0uToVfhSPPWOzTUIg4ouUh4RVRnftQn55kkcEq+JHyhulzizmM+25q81QB+FAHmSYVgXqH5/bQwbKbWCZMkSCkpUohJW9gRoQBc6DhGjYvs+VoMxc4aXASQCW72jEtk5ZNShQBZLl23sw8bxt/8SVNQkJSdA6SneB84fUIuhcFJqxKn03RqZKmdnIceCm17oeNjK8/eGatOWWEh8oHaLOSB4XgTh0lCqStcvNK5atOzc2Tw3xf2DWkKniYRlUgOCwGUOFZn3X1jE+M4r7CkrhLXX+h+l1stu0OTlo4GJSmJK0ab1CMU2mpgRMqULVMkBWRCiTmA91wdUu4B32O+F2nUFJUrK6RbNlLPuDuzwbz18HR8Ll7ZH6CnYshKZqhMQsAEhOYF7dkDhC9hmMyEJACBMmKDqOoD7hGSydoJUsD7tyO4d1ni/s1XdLUS5QJT0imzOeq9ybaMHiHyoyy1JfF1/Ox0MCxJqTNWoaqQKpU2WmbMVkyZUpzCXd1DM7Ekt5QxUs7OHKFo17Q+RiGXLRJlZZVkJsGHqd5gb/FWsk9bheHYPyJK2q/X82efL1Ms41LBDRi23FNMlzkmQwzDrDK99xtGoTAVkktrzHfcF4EV+zyZis2VQbe5Nu+LedLRih9mTJkVf40h+Cf2juXRzkBSlHM4vr6NDeqagKIBsCQLxZl1SeP/I/OJX5LfwUx8dLdirhk+4BQfKHfZNf3hSY8k1aeP/I/OI9mk/8AqCBz9YRFUh83fYR9pmVKaSY7KRMKfBSX9UwtS8SQZ3VLpCLndmLDXzi17VaGYhCVEko3ciLwn4dN6SUU3SCt7cQBHqYJN43AgyRXJSGiprEneIqCsSN4iOk2cSbrmLI4AAfGL38Okyx1ZYJ4rOY/G0DHwMj70a/KiugdV4oGYG8L2KTd0HsSqi5SwBFmA+ULFYrr34ty5w2OCOHd2LlleTVUXZ4++mD8QJHin5iI6HrBJ3gl/GKa677wK4BvL9olw+WpSyEX3j6+ERy62Oj3ob6jDVzZRSGLgEPusISJ1GuWWUkpILEEenGNK2fq+lRdJSpNiDBWdg6JgyrSFDmPThHlw8qWKTUi2eBZFaMYShyeIPpGg4GtE2nTlN0sFDhuaL1d7PZS2KCZZGrB3izRbOop0sgkkm5O/wAIZk8iGWku7Mx4ZY27KtecqYSMPwxVVVusEpz2B/CD6Qz7T4mlP3aS6tC3u/vEmz+NyZGRRSMwSyjxMPjLitGNKTHSlwaTKAyoa2jRxX4t9nQSGSTcObvuYRSoJE+YFr3TFZg5ux3DgAGaOavYxU1TrW1tS6vIWiOcsrlUVS+z0sccEY3J2/oHUq+pMmIPWKTnSL5iLhxxffAaSmonKKUAjpAUHgXvlPAEgCHCTs9Kw2knLV97myuo9UgkhIygFt+nMwu4AFza6UEEgAlahc9UNr9b4rmmlFJ7EQalzk1SF6nRPnAyb5c10Hik+9zHCC+I4kKekVSmW6pjbiyWL5n3q3MPGB8+snSambKACVGaoKU1+0TbgLwy0WCnImZNJU1g51fcn9o6VpiITXYkq2aqFS1zhKPRo6xUbWcCw1IBIeNb9mOxyaWnNTUhImrSSnOw6NBuMxOhVY8g0DcMrKibVSqeZKySM3XCrqUEDMymZk9ktvtDLt9RLqKXKlaUhKwpeYhIIALX5Eu0VY/bf0T58jlLjfZ7gder7PMSs5lHModYKG4WIsU3s0UMLllU8lRZIDAc4IYRSEyU5iCoy1SwU2Fgkg3D/wCoiqqIy5apnWsQD+vheMi6SAkk2wjTyw5Au+sUdoasSaaaoahJYekRrnTEICkh7d0dqWrqrUOauCUj3ieHOCeRUCsTtGLVlbMCCZbFQ48N/jAtO1M4fhPhDFj82XMq5ypRSJalnKBo3Ecjc+MJkyVlmKSdxI+UBiSdphZW1TQbkbTTN4T8fnGk7CyyqYFH8I+N4x6R4xuPs/k68mHkIGcaYUZWg3t/hPTYdOSzqSgrT3pv6PGNYDJaQg8S8foarlBUtSTvBHmGj880VWEICD7vV8i0W+OS5Rp6YBEBq6uJs8UpWJMCCsG5a9wDA6pqnXmfczR6Usi4kihssVdW5F9Pibm/jAhfO8ernWJMQrU40aJJD0aJMwGQol5SdeG+CWG4NLl9hAS/CJ00zrU3GClPItwj5HJKS9LZ7kYruj2RThI01icGKWIYnKkh5iwDuGpPcNYCTsamTrIBlS+Pvkf9vrAQxyn0E5JByvxuXKcXWoe6nd/cdEwm49tDPWks0tPBNzfirXyaCv2UBLJFoloNnemQtxrYRbjxRg/sVKTYgUaHWnNo9+fGHeXsdLnHOleVKhZw/lzgGrA8ijLVZQMOGy9R930RABQOGoO+KWxKLlZUVEiQgUyJVSQGOZfRkNpa+bzECaTFMUqHemVJYahKSH5FRv8AV4ONldiG52glI2kkSwlKp8sLOiQQpR39kXgl6tG3xfL+4qp2FrKlSTU1CsgL5VHQ/wBoOWPJk40E6ZLklKtMymBJs7Hg3AQR2k2xspEtJzKDFStz/hHFjruhfwqnClpKrjMPIXUfhBxVbXYOTK5KvgDLQaurmLUbhQCmDOWZ2+EafgNDlCep1wjVXDlvHwjLptKrpc8tRSol3TbW8M0vaGfTyVzpy3QkByQMxeyUg7yTp+0Y16rBUqVFD2k1MwSUTgtSVpnqTmSSC6erZuATCXK24qFlKaidMmSwdC1juVzIixtpji6iRJUbJVMmLyu91BBvxIzEeMJ2aLIR9NMjnL1Wj9HbO7TSZ1KgJmFUwDNYF2YDx0i8vElmmPSLzBa2YJbS47tIw7Y7b9VCQ8lE0DskkpUkHUAhwR3iNQwX2x0VQyZ0pUonUKAWl+Lj5QrjJDucZL9jNRT1zZIT0aSNHztbjpBRNEClSSxCk5FDiCCCOWsDpW0FEoDIpF9Gcf6gvh8yW3UYB389TApBN/JmG0fsjWkldItx/TWbjklW/wAfOMwxvBZ8maROlLQXF1JLHuOhj9UkPEFRRJWGUkEcxBK47QDfJUz8oSJZKwkP2gPjG9bBSmQVHebQxzNn5Y0lp/xHyiNNHk7ItwELm3JjIJJBfM4j8wYwoy580Ai0xdib9o6R+mpCnEfnr2hUaE1SmUkqzKCkjVNybnnzinC9iMq0CZE0qsQHPcYi+zhW5vgYpGXo1olkS1E6nXnFLsnTPZyShjqOe7xj1ZgtTYBMmJbKbnXT4wSl7My0JSFzUlTGyTmIbi0dT+jdBCixqfLUopZRUz5g+n6xdXiVXM7U3KOCAE/EXi3T0IEEJNGDHguKbuj2FYGpMGcuXJO83PiYMU2G6CCMmmAEWEskObAbzBUYcIw8M0ezq5FMlypt4SGzFuA4c4C4ptXqmQz75hDpHcN5gBR0q5yyqalK1F2WodfuN9OUEkhcp0e7RbRrnEZbgl1ZdQNwf1/SAWNYlWSk9LImzOiNrhIUDytmKecMM3CMhClJYHtEdzBn04/5QSoaFE1RSCkHLYk2O5wDvfUc3g+XBX2ItyZkyZFTVKKj0iy/WWslg/En0h32G2Yn06jVIUgkJWhBFw6hlUfAEjdrBvEMCQJZSvo1JckFMxKVJULE5eB56xUw/DEIQck7c/Z15OlbDvIh8c6atC+G9hiqwkzCFK6iibpUQLm4Y735xaocJIN3Tl1FiGNjfxsbwMTWgAOskniAbeOkXKDHZcsm5J7+HAecA8kVujafVlvCtg1KmuqeOgD6BlltBd0jv+EZv7R6uozoRMEtEgEmUiXOROBOhVMWkupbWuABoBGnytpJKsyLgTNWLOdzwETTyQpToCn7IGQn4SwD5w3HNPaQM1J6bEXaLDyjDqZSklJC7hQY9eWgjK/aSwBfnCcViN8qaqUshE1K5plgABSHADAHq6BgAB3RSxChpST0QQkAEnPJQRYPvS7fV4Y5UgOFmIAwwYFRBgo7+UN/Ry1XIkDukI+USGmyh+oBx6IAebQn/kxDWJnNCcgsT9coFVO3lRIqSZMwgJ6pSbpJGrj5QUlSM6somJc2sBv7hDThvswpyOkqg6hckkJTychnjfyxktBxxS7Odm/bXKWyalJlK/ELp+aY0WhxqVNSFIWlSTvBBEZzjPsyop16UhK20SXQe8+74eUKsjZmso1PLTOR/YoEHw0PlGOaQTg/lG+CYDHK2jFRtriMrtIWW/FLP6CPj7UarRUojuSflHcrM40a9PqkIDuI/Nu19UmdW1ExF0rmqKTxGj/CHdWNVNZLWEhSQQzmzPwdnhXnbDTxoU+Y+cMxZIxe2Bki2qQtyZykmzxbRiUxbBg40LB4vnZKo0CSe5ot0mxlSCC2X4xQvIh9ifwzfwR0iZ626WYrKS3IeUHp1MmWmwAtlHcLk9948ptkqg3MwjkwEGZOyCi2ZRLQOXysXFqPY3H48+Scui/JlRbSWDmw5xRFTUKH3NNMP5ljIPAFiYUsZq5/SFE/MFA3SbDyFiI8vg12WvJH4GHF9tESQRLSqcv8o6o71fJ4XP43UVDZ1gBXupDAce9rC8U+niBNUZaiQAQf9+EGopqkKlkfbGOho30057/r58YZ8Hw9JAF9bm0J9BtShAYoVpuaDdHtjKSQcswjh1R+sDwnfQPNUO69n88sjc7MRwuPn4GF7FNlzLSsghKQHuwSkcXOn+4tzfackS2RJSGFsyieO4AesJO0W3M2oBQSAk+6kMN+vHXjDXBPoVyoQanHZiyXF/GOU4/NToeTXi7MmA/EODqYrIRe7iKVGP0K5M4/mSZv4NHh2hmW5QWSp0hywGkW5BSLnQa6O2ln+njuMfo62L/8xzPi8XZG3lUkjIsWLgFKVEdxIfwjTdnNkqaolpny5i5iC4ykJBcWIVqQYb6ChkySwlS0NoyEv5s5gkkukdtmQ/zbjE0hQlTHU3WTTG/jlaIsS2QxNcszZxdut0eYZubJT1X5Rt5xBJO8xVqJTgtvjWzkfnOnp5qiwWAeBURHU6ZUIDGYQOGct5Rs1dsfLWoq6NAUS7lI14nnCzimCS0lpslPikeY4xiRrYE9mVKufUEEFSHTmZzvJje10cpSWWkKA3Kv8DGZezbLLq1S5SUgLS5s2nCNXylrMfGEyXqZTCVRRDKkJHZAblHM2mB1iUTS2jQOrsZlSlZZk1CFcCb+PCAYxNnppk8I5NBLO6KU/aelGs5HxPoIgG1lKf8Aro84XQVhL+GS/wAI8o6/hiOA8oGfzRT7p8v/ACESJ2kk/wBWX/kn5x1I6y9/Dk8I9+wJ4RU/mGT/AFZf+afnHox+Sf8Aqo/zT84ykdbLsvD0iJ00qYG/x+T/AFUf5J+ceDaSR/Vl/wCQ+cbSOtkH2pLdYkDgNYoYlhaKlBT0YSn+oo3HMH9I5pT1FHeI6pB0kxl9YDcTbyih7JRAxzZdchSjLJnSgHK0pPV45h+ohdn1Ia8fojoEhJASGY2a2kfmvGFNOmAWAUWAsBfcBpGfiVmfkOU1ABe44fvFuTWF9BbfAcrLxbznKP7QYa4oUmFUVKjw9YgmE6BJvvuB6R7RXcmOKpRb4+UAuwmipMA4qPl9GOkkB7niHYP5h4p1KySO4RYQeqO6GCiyioJuEAf/AG1HfBKRMJBLB9++A4szWtFulU2nfHGjNg+JTadQWi4frodhMTpxsptDGlYfikqpQVyRmT2SSwII3EEuCIx5E9SixLiDWz89SJicpbOWUNxbRwd/ONo1M1BFSEMHS/Iv6R0ub3xn+NY9PRLOSYUX90JSfMCKlXWrKUutRcPck3YcYx6NTvofajFpUvtzEJ5O58hC7jW2FIpOUpM19COox4pUdD4QkTZhMwuX1gfPQHA4xqox2WaWvmyalE2WkkpU4BIuOBZibRp1P7Q5pT16ZAP5Vn/xtGO0c9QUGO+HHMSA5O7fCpjcfQ21u28xYZA6LiQcyj3KOngIAzqly5Jfed589Yr7z3RxNVCWP7OaicDpEQD8I5SrqnvjqUl44xnJp/KOfs4AaOlLLCPiq8bZlEaKIEskO9mbXh3wYTsHOCOk6IE3dAbM3FtD3AvDVsTh0voEzMgzl+sbnw4eEMa1kAtDIxtWxcpfRkcuSBy5KBcciPnE6JZFw3kIc59Iia6piQo3vofMQoVCcqyBYAwDQxI//9k="/>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AU"/>
          </a:p>
        </p:txBody>
      </p:sp>
      <p:pic>
        <p:nvPicPr>
          <p:cNvPr id="73734" name="Picture 6" descr="http://www.siteman.wustl.edu/uploadedImages/News_and_Events/News_Releases/GirlsDrinkingPI.jpg?n=4047"/>
          <p:cNvPicPr>
            <a:picLocks noChangeAspect="1" noChangeArrowheads="1"/>
          </p:cNvPicPr>
          <p:nvPr/>
        </p:nvPicPr>
        <p:blipFill>
          <a:blip r:embed="rId3" cstate="print"/>
          <a:srcRect/>
          <a:stretch>
            <a:fillRect/>
          </a:stretch>
        </p:blipFill>
        <p:spPr bwMode="auto">
          <a:xfrm>
            <a:off x="6084168" y="1340768"/>
            <a:ext cx="2857500" cy="2038350"/>
          </a:xfrm>
          <a:prstGeom prst="rect">
            <a:avLst/>
          </a:prstGeom>
          <a:noFill/>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AU" dirty="0" err="1"/>
              <a:t>Drunkorexia</a:t>
            </a:r>
            <a:r>
              <a:rPr lang="en-AU" dirty="0"/>
              <a:t>: Why do women do it?</a:t>
            </a:r>
          </a:p>
        </p:txBody>
      </p:sp>
      <p:sp>
        <p:nvSpPr>
          <p:cNvPr id="3" name="Content Placeholder 2"/>
          <p:cNvSpPr>
            <a:spLocks noGrp="1"/>
          </p:cNvSpPr>
          <p:nvPr>
            <p:ph sz="quarter" idx="1"/>
          </p:nvPr>
        </p:nvSpPr>
        <p:spPr/>
        <p:txBody>
          <a:bodyPr/>
          <a:lstStyle/>
          <a:p>
            <a:pPr>
              <a:buNone/>
            </a:pPr>
            <a:r>
              <a:rPr lang="en-AU" dirty="0"/>
              <a:t>	'You don't want to feel gross and fat. You want to look good for the night you're going out drinking and partying'—Leah </a:t>
            </a:r>
            <a:r>
              <a:rPr lang="en-AU" dirty="0" err="1"/>
              <a:t>Ellacott</a:t>
            </a:r>
            <a:r>
              <a:rPr lang="en-AU" dirty="0"/>
              <a:t>, recent graduate</a:t>
            </a:r>
          </a:p>
        </p:txBody>
      </p:sp>
      <p:pic>
        <p:nvPicPr>
          <p:cNvPr id="74754" name="Picture 2" descr="http://t1.gstatic.com/images?q=tbn:ANd9GcRgtlgp4VCDVgjDt8qNKZ-7z7wyFWmLvSMMnc3yYSeqqhdfGbNCng"/>
          <p:cNvPicPr>
            <a:picLocks noChangeAspect="1" noChangeArrowheads="1"/>
          </p:cNvPicPr>
          <p:nvPr/>
        </p:nvPicPr>
        <p:blipFill>
          <a:blip r:embed="rId2" cstate="print"/>
          <a:srcRect/>
          <a:stretch>
            <a:fillRect/>
          </a:stretch>
        </p:blipFill>
        <p:spPr bwMode="auto">
          <a:xfrm>
            <a:off x="2915816" y="2852936"/>
            <a:ext cx="2952328" cy="2952328"/>
          </a:xfrm>
          <a:prstGeom prst="rect">
            <a:avLst/>
          </a:prstGeom>
          <a:noFill/>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b="1" dirty="0"/>
              <a:t>Postnatal Depression</a:t>
            </a:r>
          </a:p>
        </p:txBody>
      </p:sp>
      <p:sp>
        <p:nvSpPr>
          <p:cNvPr id="3" name="Content Placeholder 2"/>
          <p:cNvSpPr>
            <a:spLocks noGrp="1"/>
          </p:cNvSpPr>
          <p:nvPr>
            <p:ph sz="quarter" idx="1"/>
          </p:nvPr>
        </p:nvSpPr>
        <p:spPr>
          <a:xfrm>
            <a:off x="457200" y="1219200"/>
            <a:ext cx="6900882" cy="5424510"/>
          </a:xfrm>
        </p:spPr>
        <p:txBody>
          <a:bodyPr>
            <a:normAutofit fontScale="47500" lnSpcReduction="20000"/>
          </a:bodyPr>
          <a:lstStyle/>
          <a:p>
            <a:endParaRPr lang="en-AU" sz="3300" b="1" dirty="0"/>
          </a:p>
          <a:p>
            <a:r>
              <a:rPr lang="en-AU" sz="3300" b="1" dirty="0"/>
              <a:t>Postnatal depression (PND)</a:t>
            </a:r>
            <a:r>
              <a:rPr lang="en-AU" sz="3300" dirty="0"/>
              <a:t> is the name given to depression that a woman experiences in the months after the birth of her baby. Postnatal depression affects almost 16 per cent of women giving birth in Australia. </a:t>
            </a:r>
            <a:r>
              <a:rPr lang="en-AU" sz="3300" dirty="0" err="1"/>
              <a:t>Perinatal</a:t>
            </a:r>
            <a:r>
              <a:rPr lang="en-AU" sz="3300" dirty="0"/>
              <a:t> depression is the collective term used to describe both antenatal and postnatal depression.</a:t>
            </a:r>
          </a:p>
          <a:p>
            <a:endParaRPr lang="en-AU" sz="3300" dirty="0"/>
          </a:p>
          <a:p>
            <a:r>
              <a:rPr lang="en-AU" sz="3300" b="1" dirty="0"/>
              <a:t>Postnatal depression </a:t>
            </a:r>
            <a:r>
              <a:rPr lang="en-AU" sz="3300" dirty="0"/>
              <a:t>has the same signs and symptoms as depression. Women with PND can experience a prolonged period of low mood, reduced interest in activities, tiredness and disturbance of sleep and appetite and negative thoughts and feelings.</a:t>
            </a:r>
          </a:p>
          <a:p>
            <a:endParaRPr lang="en-AU" sz="3300" dirty="0"/>
          </a:p>
          <a:p>
            <a:r>
              <a:rPr lang="en-AU" sz="3300" b="1" i="1" dirty="0"/>
              <a:t>How bad can these ‘baby blues’ be?</a:t>
            </a:r>
          </a:p>
          <a:p>
            <a:pPr>
              <a:buNone/>
            </a:pPr>
            <a:endParaRPr lang="en-AU" sz="3300" dirty="0"/>
          </a:p>
          <a:p>
            <a:r>
              <a:rPr lang="en-AU" sz="3300" dirty="0">
                <a:hlinkClick r:id="rId2"/>
              </a:rPr>
              <a:t>Post-partum psychosis </a:t>
            </a:r>
            <a:r>
              <a:rPr lang="en-AU" sz="3300" dirty="0"/>
              <a:t>– </a:t>
            </a:r>
            <a:r>
              <a:rPr lang="en-AU" sz="3300" b="1" dirty="0"/>
              <a:t>One woman’s experience</a:t>
            </a:r>
          </a:p>
          <a:p>
            <a:endParaRPr lang="en-AU" sz="3300" dirty="0"/>
          </a:p>
          <a:p>
            <a:r>
              <a:rPr lang="en-AU" sz="3300" dirty="0">
                <a:hlinkClick r:id="rId3"/>
              </a:rPr>
              <a:t>What is post-partum psychosis?</a:t>
            </a:r>
            <a:r>
              <a:rPr lang="en-AU" sz="3300" dirty="0"/>
              <a:t> – </a:t>
            </a:r>
            <a:r>
              <a:rPr lang="en-AU" sz="3300" b="1" dirty="0"/>
              <a:t>A medical perspective</a:t>
            </a:r>
          </a:p>
          <a:p>
            <a:pPr>
              <a:buNone/>
            </a:pPr>
            <a:endParaRPr lang="en-AU" sz="3300" dirty="0"/>
          </a:p>
          <a:p>
            <a:pPr>
              <a:buNone/>
            </a:pPr>
            <a:endParaRPr lang="en-AU" sz="3300" dirty="0"/>
          </a:p>
          <a:p>
            <a:pPr>
              <a:buNone/>
            </a:pPr>
            <a:r>
              <a:rPr lang="en-AU" sz="3300" dirty="0"/>
              <a:t>REF: </a:t>
            </a:r>
            <a:r>
              <a:rPr lang="en-AU" sz="3300" dirty="0">
                <a:hlinkClick r:id="rId4"/>
              </a:rPr>
              <a:t>Postnatal Depression – The Beyond Blue Website</a:t>
            </a:r>
            <a:br>
              <a:rPr lang="en-AU" dirty="0"/>
            </a:br>
            <a:br>
              <a:rPr lang="en-AU" dirty="0"/>
            </a:br>
            <a:endParaRPr lang="en-AU" dirty="0"/>
          </a:p>
        </p:txBody>
      </p:sp>
      <p:pic>
        <p:nvPicPr>
          <p:cNvPr id="31746" name="Picture 2" descr="http://healthcarenewsblog.com/wp-content/uploads/2009/08/two-babies-sleeping-54s.jpg"/>
          <p:cNvPicPr>
            <a:picLocks noChangeAspect="1" noChangeArrowheads="1"/>
          </p:cNvPicPr>
          <p:nvPr/>
        </p:nvPicPr>
        <p:blipFill>
          <a:blip r:embed="rId5" cstate="print"/>
          <a:srcRect/>
          <a:stretch>
            <a:fillRect/>
          </a:stretch>
        </p:blipFill>
        <p:spPr bwMode="auto">
          <a:xfrm>
            <a:off x="6786578" y="214290"/>
            <a:ext cx="2190765" cy="1643074"/>
          </a:xfrm>
          <a:prstGeom prst="rect">
            <a:avLst/>
          </a:prstGeom>
          <a:noFill/>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b="1" dirty="0"/>
              <a:t>Anxiety</a:t>
            </a:r>
          </a:p>
        </p:txBody>
      </p:sp>
      <p:sp>
        <p:nvSpPr>
          <p:cNvPr id="3" name="Content Placeholder 2"/>
          <p:cNvSpPr>
            <a:spLocks noGrp="1"/>
          </p:cNvSpPr>
          <p:nvPr>
            <p:ph sz="quarter" idx="1"/>
          </p:nvPr>
        </p:nvSpPr>
        <p:spPr>
          <a:xfrm>
            <a:off x="428596" y="1142984"/>
            <a:ext cx="6043626" cy="5353072"/>
          </a:xfrm>
        </p:spPr>
        <p:txBody>
          <a:bodyPr>
            <a:noAutofit/>
          </a:bodyPr>
          <a:lstStyle/>
          <a:p>
            <a:r>
              <a:rPr lang="en-AU" sz="1600" dirty="0"/>
              <a:t>Women were more likely than men to report the symptoms of anxiety disorders during the previous twelve-months (18% of women compared to 11% of men).</a:t>
            </a:r>
            <a:r>
              <a:rPr lang="en-AU" sz="1600" dirty="0">
                <a:hlinkClick r:id="rId2"/>
              </a:rPr>
              <a:t>(Suicide and Mental Illness in the Media)</a:t>
            </a:r>
            <a:endParaRPr lang="en-AU" sz="1600" dirty="0"/>
          </a:p>
          <a:p>
            <a:endParaRPr lang="en-AU" sz="1600" dirty="0"/>
          </a:p>
          <a:p>
            <a:r>
              <a:rPr lang="en-AU" sz="1600" b="1" dirty="0"/>
              <a:t>Generalised Anxiety Disorder (GAD)</a:t>
            </a:r>
            <a:br>
              <a:rPr lang="en-AU" sz="1600" dirty="0"/>
            </a:br>
            <a:r>
              <a:rPr lang="en-AU" sz="1600" dirty="0"/>
              <a:t>GAD affects 6.8 million adults, or 3.1% of the U.S. population.</a:t>
            </a:r>
            <a:br>
              <a:rPr lang="en-AU" sz="1600" dirty="0"/>
            </a:br>
            <a:r>
              <a:rPr lang="en-AU" sz="1600" dirty="0"/>
              <a:t>Women are twice as likely to be affected as men. </a:t>
            </a:r>
          </a:p>
          <a:p>
            <a:endParaRPr lang="en-AU" sz="1600" dirty="0"/>
          </a:p>
          <a:p>
            <a:r>
              <a:rPr lang="en-AU" sz="1600" b="1" dirty="0"/>
              <a:t>Panic Disorder</a:t>
            </a:r>
            <a:br>
              <a:rPr lang="en-AU" sz="1600" dirty="0"/>
            </a:br>
            <a:r>
              <a:rPr lang="en-AU" sz="1600" dirty="0"/>
              <a:t>6 million, 2.7%</a:t>
            </a:r>
            <a:br>
              <a:rPr lang="en-AU" sz="1600" dirty="0"/>
            </a:br>
            <a:r>
              <a:rPr lang="en-AU" sz="1600" dirty="0"/>
              <a:t>Women are twice as likely to be affected as men. </a:t>
            </a:r>
            <a:br>
              <a:rPr lang="en-AU" sz="1600" dirty="0"/>
            </a:br>
            <a:r>
              <a:rPr lang="en-AU" sz="1600" dirty="0"/>
              <a:t>Very high </a:t>
            </a:r>
            <a:r>
              <a:rPr lang="en-AU" sz="1600" dirty="0" err="1"/>
              <a:t>comorbidity</a:t>
            </a:r>
            <a:r>
              <a:rPr lang="en-AU" sz="1600" dirty="0"/>
              <a:t> rate with major depression. </a:t>
            </a:r>
            <a:br>
              <a:rPr lang="en-AU" sz="1600" dirty="0"/>
            </a:br>
            <a:endParaRPr lang="en-AU" sz="1600" dirty="0"/>
          </a:p>
          <a:p>
            <a:r>
              <a:rPr lang="en-AU" sz="1600" b="1" dirty="0"/>
              <a:t>Posttraumatic Stress Disorder</a:t>
            </a:r>
            <a:br>
              <a:rPr lang="en-AU" sz="1600" dirty="0"/>
            </a:br>
            <a:r>
              <a:rPr lang="en-AU" sz="1600" dirty="0"/>
              <a:t>7.7 million, 3.5%</a:t>
            </a:r>
            <a:br>
              <a:rPr lang="en-AU" sz="1600" dirty="0"/>
            </a:br>
            <a:r>
              <a:rPr lang="en-AU" sz="1600" dirty="0"/>
              <a:t>Women are more likely to be affected than men. </a:t>
            </a:r>
            <a:br>
              <a:rPr lang="en-AU" sz="1600" dirty="0"/>
            </a:br>
            <a:r>
              <a:rPr lang="en-AU" sz="1600" dirty="0"/>
              <a:t>Rape is the most likely trigger of PTSD: 65% of men and 45.9% of women who are raped will develop the disorder. </a:t>
            </a:r>
            <a:br>
              <a:rPr lang="en-AU" sz="1600" dirty="0"/>
            </a:br>
            <a:r>
              <a:rPr lang="en-AU" sz="1600" dirty="0"/>
              <a:t>Childhood sexual abuse is a strong predictor of lifetime likelihood for developing PTSD. </a:t>
            </a:r>
          </a:p>
          <a:p>
            <a:br>
              <a:rPr lang="en-AU" sz="1600" dirty="0"/>
            </a:br>
            <a:endParaRPr lang="en-AU" sz="1600" dirty="0"/>
          </a:p>
          <a:p>
            <a:r>
              <a:rPr lang="en-AU" sz="1600" b="1" dirty="0"/>
              <a:t>REF:  </a:t>
            </a:r>
            <a:r>
              <a:rPr lang="en-AU" sz="1600" dirty="0">
                <a:hlinkClick r:id="rId3"/>
              </a:rPr>
              <a:t>Anxiety Disorders Association of America, 2011.</a:t>
            </a:r>
            <a:br>
              <a:rPr lang="en-AU" sz="1600" dirty="0"/>
            </a:br>
            <a:endParaRPr lang="en-AU" sz="1600" dirty="0"/>
          </a:p>
        </p:txBody>
      </p:sp>
      <p:pic>
        <p:nvPicPr>
          <p:cNvPr id="30722" name="Picture 2" descr="http://www.svfreenyc.org/media/art/art_59_full.jpg"/>
          <p:cNvPicPr>
            <a:picLocks noChangeAspect="1" noChangeArrowheads="1"/>
          </p:cNvPicPr>
          <p:nvPr/>
        </p:nvPicPr>
        <p:blipFill>
          <a:blip r:embed="rId4" cstate="print"/>
          <a:srcRect/>
          <a:stretch>
            <a:fillRect/>
          </a:stretch>
        </p:blipFill>
        <p:spPr bwMode="auto">
          <a:xfrm>
            <a:off x="6715140" y="214290"/>
            <a:ext cx="2285997" cy="2857496"/>
          </a:xfrm>
          <a:prstGeom prst="rect">
            <a:avLst/>
          </a:prstGeom>
          <a:noFill/>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b="1" dirty="0"/>
              <a:t>Depression, Self-Harm, and Suicide</a:t>
            </a:r>
          </a:p>
        </p:txBody>
      </p:sp>
      <p:pic>
        <p:nvPicPr>
          <p:cNvPr id="49154" name="Picture 2" descr="http://www.responseability.org/client_images/992493.JPG"/>
          <p:cNvPicPr>
            <a:picLocks noChangeAspect="1" noChangeArrowheads="1"/>
          </p:cNvPicPr>
          <p:nvPr/>
        </p:nvPicPr>
        <p:blipFill>
          <a:blip r:embed="rId2" cstate="print"/>
          <a:srcRect/>
          <a:stretch>
            <a:fillRect/>
          </a:stretch>
        </p:blipFill>
        <p:spPr bwMode="auto">
          <a:xfrm>
            <a:off x="743580" y="1071546"/>
            <a:ext cx="8400420" cy="4357718"/>
          </a:xfrm>
          <a:prstGeom prst="rect">
            <a:avLst/>
          </a:prstGeom>
          <a:noFill/>
        </p:spPr>
      </p:pic>
      <p:sp>
        <p:nvSpPr>
          <p:cNvPr id="5" name="Rectangle 4"/>
          <p:cNvSpPr/>
          <p:nvPr/>
        </p:nvSpPr>
        <p:spPr>
          <a:xfrm>
            <a:off x="428596" y="5643578"/>
            <a:ext cx="4572000" cy="646331"/>
          </a:xfrm>
          <a:prstGeom prst="rect">
            <a:avLst/>
          </a:prstGeom>
        </p:spPr>
        <p:txBody>
          <a:bodyPr>
            <a:spAutoFit/>
          </a:bodyPr>
          <a:lstStyle/>
          <a:p>
            <a:r>
              <a:rPr lang="en-AU" b="1" dirty="0"/>
              <a:t>Source:  </a:t>
            </a:r>
            <a:r>
              <a:rPr lang="en-AU" dirty="0"/>
              <a:t>ABS Catalogue 3303.0 Causes of Death Australia, 2009</a:t>
            </a:r>
          </a:p>
        </p:txBody>
      </p:sp>
      <p:sp>
        <p:nvSpPr>
          <p:cNvPr id="6" name="TextBox 5"/>
          <p:cNvSpPr txBox="1"/>
          <p:nvPr/>
        </p:nvSpPr>
        <p:spPr>
          <a:xfrm>
            <a:off x="5286380" y="5500702"/>
            <a:ext cx="3714776" cy="1169551"/>
          </a:xfrm>
          <a:prstGeom prst="rect">
            <a:avLst/>
          </a:prstGeom>
          <a:noFill/>
        </p:spPr>
        <p:txBody>
          <a:bodyPr wrap="square" rtlCol="0">
            <a:spAutoFit/>
          </a:bodyPr>
          <a:lstStyle/>
          <a:p>
            <a:r>
              <a:rPr lang="en-AU" sz="1400" b="1" dirty="0"/>
              <a:t>Q for Discussion:  </a:t>
            </a:r>
            <a:r>
              <a:rPr lang="en-AU" sz="1400" dirty="0"/>
              <a:t>Do you think that </a:t>
            </a:r>
          </a:p>
          <a:p>
            <a:r>
              <a:rPr lang="en-AU" sz="1400" dirty="0"/>
              <a:t>‘gender’ plays a role in suicide rates? </a:t>
            </a:r>
            <a:r>
              <a:rPr lang="en-AU" sz="1400" dirty="0" err="1"/>
              <a:t>Ie</a:t>
            </a:r>
            <a:r>
              <a:rPr lang="en-AU" sz="1400" dirty="0"/>
              <a:t>, are men more just more ‘hormonal’ and ‘prone to wild mood swings’, or does their social role contribute to these suicides?</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b="1" dirty="0"/>
              <a:t>Depression in Australia</a:t>
            </a:r>
          </a:p>
        </p:txBody>
      </p:sp>
      <p:sp>
        <p:nvSpPr>
          <p:cNvPr id="3" name="Content Placeholder 2"/>
          <p:cNvSpPr>
            <a:spLocks noGrp="1"/>
          </p:cNvSpPr>
          <p:nvPr>
            <p:ph sz="quarter" idx="1"/>
          </p:nvPr>
        </p:nvSpPr>
        <p:spPr/>
        <p:txBody>
          <a:bodyPr>
            <a:normAutofit lnSpcReduction="10000"/>
          </a:bodyPr>
          <a:lstStyle/>
          <a:p>
            <a:endParaRPr lang="en-AU" dirty="0"/>
          </a:p>
          <a:p>
            <a:r>
              <a:rPr lang="en-AU" dirty="0"/>
              <a:t>In Australia, women were are more likely to report affective disorders, such as depression (7% of women compared with 5% of men). – </a:t>
            </a:r>
            <a:r>
              <a:rPr lang="en-AU" dirty="0">
                <a:hlinkClick r:id="rId2"/>
              </a:rPr>
              <a:t>REF:  AIHW, 2011.</a:t>
            </a:r>
            <a:endParaRPr lang="en-AU" dirty="0"/>
          </a:p>
          <a:p>
            <a:endParaRPr lang="en-AU" dirty="0"/>
          </a:p>
          <a:p>
            <a:r>
              <a:rPr lang="en-AU" dirty="0"/>
              <a:t>PAGE 365 of the public health document here.</a:t>
            </a:r>
          </a:p>
          <a:p>
            <a:endParaRPr lang="en-AU" dirty="0"/>
          </a:p>
          <a:p>
            <a:r>
              <a:rPr lang="en-AU" dirty="0"/>
              <a:t>Suicide is the LEADING cause of death in Australian women aged 18-34 years of age, and depression is the main cause of suicide.</a:t>
            </a:r>
          </a:p>
          <a:p>
            <a:endParaRPr lang="en-AU" dirty="0"/>
          </a:p>
          <a:p>
            <a:pPr>
              <a:buNone/>
            </a:pPr>
            <a:r>
              <a:rPr lang="en-AU" dirty="0">
                <a:hlinkClick r:id="rId3"/>
              </a:rPr>
              <a:t>LIFELINE  AD</a:t>
            </a:r>
            <a:endParaRPr lang="en-AU" dirty="0"/>
          </a:p>
          <a:p>
            <a:endParaRPr lang="en-AU" dirty="0"/>
          </a:p>
          <a:p>
            <a:endParaRPr lang="en-AU" dirty="0"/>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b="1" dirty="0"/>
              <a:t>Borderline Personality Disorder (BPD)</a:t>
            </a:r>
          </a:p>
        </p:txBody>
      </p:sp>
      <p:sp>
        <p:nvSpPr>
          <p:cNvPr id="3" name="Content Placeholder 2"/>
          <p:cNvSpPr>
            <a:spLocks noGrp="1"/>
          </p:cNvSpPr>
          <p:nvPr>
            <p:ph sz="quarter" idx="1"/>
          </p:nvPr>
        </p:nvSpPr>
        <p:spPr>
          <a:xfrm>
            <a:off x="251520" y="1219200"/>
            <a:ext cx="5112568" cy="5450160"/>
          </a:xfrm>
        </p:spPr>
        <p:txBody>
          <a:bodyPr>
            <a:normAutofit fontScale="47500" lnSpcReduction="20000"/>
          </a:bodyPr>
          <a:lstStyle/>
          <a:p>
            <a:pPr fontAlgn="base"/>
            <a:endParaRPr lang="en-AU" sz="2900" b="1" dirty="0"/>
          </a:p>
          <a:p>
            <a:pPr fontAlgn="base"/>
            <a:r>
              <a:rPr lang="en-AU" sz="2900" b="1" dirty="0"/>
              <a:t>Outbursts</a:t>
            </a:r>
          </a:p>
          <a:p>
            <a:pPr fontAlgn="base"/>
            <a:r>
              <a:rPr lang="en-AU" sz="2900" dirty="0"/>
              <a:t>People with BPD are prone to emotional outbursts and fits of rage.</a:t>
            </a:r>
          </a:p>
          <a:p>
            <a:pPr fontAlgn="base"/>
            <a:endParaRPr lang="en-AU" sz="2900" b="1" dirty="0"/>
          </a:p>
          <a:p>
            <a:pPr fontAlgn="base"/>
            <a:r>
              <a:rPr lang="en-AU" sz="2900" b="1" dirty="0"/>
              <a:t>Social Isolation</a:t>
            </a:r>
          </a:p>
          <a:p>
            <a:pPr fontAlgn="base"/>
            <a:r>
              <a:rPr lang="en-AU" sz="2900" dirty="0"/>
              <a:t>Alcohol causes a vicious cycle for people with borderline personality disorder. Lashing out at others, or provoking their disdain with unusual or depressed </a:t>
            </a:r>
            <a:r>
              <a:rPr lang="en-AU" sz="2900" dirty="0" err="1"/>
              <a:t>behavior</a:t>
            </a:r>
            <a:r>
              <a:rPr lang="en-AU" sz="2900" dirty="0"/>
              <a:t>, eventually leads to social isolation.</a:t>
            </a:r>
          </a:p>
          <a:p>
            <a:pPr fontAlgn="base"/>
            <a:endParaRPr lang="en-AU" sz="2900" dirty="0"/>
          </a:p>
          <a:p>
            <a:pPr fontAlgn="base"/>
            <a:endParaRPr lang="en-AU" sz="2900" dirty="0"/>
          </a:p>
          <a:p>
            <a:pPr fontAlgn="base"/>
            <a:r>
              <a:rPr lang="en-AU" sz="2900" b="1" dirty="0"/>
              <a:t>Unemployment</a:t>
            </a:r>
          </a:p>
          <a:p>
            <a:pPr fontAlgn="base"/>
            <a:r>
              <a:rPr lang="en-AU" sz="2900" dirty="0"/>
              <a:t>These </a:t>
            </a:r>
            <a:r>
              <a:rPr lang="en-AU" sz="2900" dirty="0" err="1"/>
              <a:t>behavioral</a:t>
            </a:r>
            <a:r>
              <a:rPr lang="en-AU" sz="2900" dirty="0"/>
              <a:t> phenomena obviously cause friction in the workplace. Unemployment, or a higher frequency of unemployment in one's lifetime, is a common consequence of BPD.</a:t>
            </a:r>
          </a:p>
          <a:p>
            <a:pPr fontAlgn="base"/>
            <a:br>
              <a:rPr lang="en-AU" sz="2900" b="1" dirty="0"/>
            </a:br>
            <a:r>
              <a:rPr lang="en-AU" sz="2900" b="1" dirty="0"/>
              <a:t>Self-Injury</a:t>
            </a:r>
          </a:p>
          <a:p>
            <a:pPr fontAlgn="base"/>
            <a:r>
              <a:rPr lang="en-AU" sz="2900" dirty="0"/>
              <a:t>As alcohol use continues the downward slide of a person with BPD, many with the disorder turn to forms of self-injury for additional relief. People with BPD report a sudden and temporary feeling of relief when they cut themselves.</a:t>
            </a:r>
          </a:p>
          <a:p>
            <a:br>
              <a:rPr lang="en-AU" dirty="0"/>
            </a:br>
            <a:r>
              <a:rPr lang="en-AU" dirty="0">
                <a:hlinkClick r:id="rId2"/>
              </a:rPr>
              <a:t>SANE AUSTRALIA</a:t>
            </a:r>
            <a:endParaRPr lang="en-AU" dirty="0"/>
          </a:p>
        </p:txBody>
      </p:sp>
      <p:pic>
        <p:nvPicPr>
          <p:cNvPr id="76802" name="Picture 2" descr="http://t1.gstatic.com/images?q=tbn:ANd9GcQtk9B-1hHEtHoVg0QQprkBKGp0l_mfioVp8-XEFvPU1sjPT12Lu9-kLPVOCQ"/>
          <p:cNvPicPr>
            <a:picLocks noChangeAspect="1" noChangeArrowheads="1"/>
          </p:cNvPicPr>
          <p:nvPr/>
        </p:nvPicPr>
        <p:blipFill>
          <a:blip r:embed="rId3" cstate="print"/>
          <a:srcRect/>
          <a:stretch>
            <a:fillRect/>
          </a:stretch>
        </p:blipFill>
        <p:spPr bwMode="auto">
          <a:xfrm>
            <a:off x="5796136" y="1484784"/>
            <a:ext cx="3029843" cy="2016224"/>
          </a:xfrm>
          <a:prstGeom prst="rect">
            <a:avLst/>
          </a:prstGeom>
          <a:noFill/>
        </p:spPr>
      </p:pic>
      <p:sp>
        <p:nvSpPr>
          <p:cNvPr id="5" name="TextBox 4"/>
          <p:cNvSpPr txBox="1"/>
          <p:nvPr/>
        </p:nvSpPr>
        <p:spPr>
          <a:xfrm>
            <a:off x="5652120" y="3861048"/>
            <a:ext cx="3312368" cy="2862322"/>
          </a:xfrm>
          <a:prstGeom prst="rect">
            <a:avLst/>
          </a:prstGeom>
          <a:noFill/>
        </p:spPr>
        <p:txBody>
          <a:bodyPr wrap="square" rtlCol="0">
            <a:spAutoFit/>
          </a:bodyPr>
          <a:lstStyle/>
          <a:p>
            <a:r>
              <a:rPr lang="en-AU" dirty="0"/>
              <a:t>Between two and five per cent of the population are affected by BPD at some stage in their lives. The symptoms of the disorder usually first appear in mid to late teens or in early adulthood. </a:t>
            </a:r>
          </a:p>
          <a:p>
            <a:endParaRPr lang="en-AU" dirty="0"/>
          </a:p>
          <a:p>
            <a:r>
              <a:rPr lang="en-AU" dirty="0"/>
              <a:t>Women are three times more likely to be diagnosed with BPD than men.</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AU" dirty="0"/>
              <a:t>What does the bible say about menstruation?</a:t>
            </a:r>
          </a:p>
        </p:txBody>
      </p:sp>
      <p:sp>
        <p:nvSpPr>
          <p:cNvPr id="3" name="Content Placeholder 2"/>
          <p:cNvSpPr>
            <a:spLocks noGrp="1"/>
          </p:cNvSpPr>
          <p:nvPr>
            <p:ph sz="quarter" idx="1"/>
          </p:nvPr>
        </p:nvSpPr>
        <p:spPr>
          <a:xfrm>
            <a:off x="457200" y="1219200"/>
            <a:ext cx="8229600" cy="5162128"/>
          </a:xfrm>
        </p:spPr>
        <p:txBody>
          <a:bodyPr>
            <a:normAutofit fontScale="55000" lnSpcReduction="20000"/>
          </a:bodyPr>
          <a:lstStyle/>
          <a:p>
            <a:r>
              <a:rPr lang="en-AU" dirty="0">
                <a:hlinkClick r:id="rId2"/>
              </a:rPr>
              <a:t>Leviticus 15:19-30</a:t>
            </a:r>
            <a:r>
              <a:rPr lang="en-AU" dirty="0"/>
              <a:t> And if a woman have an issue, and her issue in her flesh be blood, she shall be put apart seven days: and whosoever </a:t>
            </a:r>
            <a:r>
              <a:rPr lang="en-AU" dirty="0" err="1"/>
              <a:t>toucheth</a:t>
            </a:r>
            <a:r>
              <a:rPr lang="en-AU" dirty="0"/>
              <a:t> her shall be unclean until the even. And every thing that she </a:t>
            </a:r>
            <a:r>
              <a:rPr lang="en-AU" dirty="0" err="1"/>
              <a:t>lieth</a:t>
            </a:r>
            <a:r>
              <a:rPr lang="en-AU" dirty="0"/>
              <a:t> upon in her separation shall be unclean: every thing also that she </a:t>
            </a:r>
            <a:r>
              <a:rPr lang="en-AU" dirty="0" err="1"/>
              <a:t>sitteth</a:t>
            </a:r>
            <a:r>
              <a:rPr lang="en-AU" dirty="0"/>
              <a:t> upon shall be unclean. And whosoever </a:t>
            </a:r>
            <a:r>
              <a:rPr lang="en-AU" dirty="0" err="1"/>
              <a:t>toucheth</a:t>
            </a:r>
            <a:r>
              <a:rPr lang="en-AU" dirty="0"/>
              <a:t> her bed shall wash his clothes, and bathe himself in water, and be unclean until the even. And whosoever </a:t>
            </a:r>
            <a:r>
              <a:rPr lang="en-AU" dirty="0" err="1"/>
              <a:t>toucheth</a:t>
            </a:r>
            <a:r>
              <a:rPr lang="en-AU" dirty="0"/>
              <a:t> any thing that she sat upon shall wash his clothes, and bathe himself in water, and be unclean until the even. And if it be on her bed, or on any thing whereon she </a:t>
            </a:r>
            <a:r>
              <a:rPr lang="en-AU" dirty="0" err="1"/>
              <a:t>sitteth</a:t>
            </a:r>
            <a:r>
              <a:rPr lang="en-AU" dirty="0"/>
              <a:t>, when he </a:t>
            </a:r>
            <a:r>
              <a:rPr lang="en-AU" dirty="0" err="1"/>
              <a:t>toucheth</a:t>
            </a:r>
            <a:r>
              <a:rPr lang="en-AU" dirty="0"/>
              <a:t> it, he shall be unclean until the even. And if any man lie with her at all, and her flowers be upon him, he shall be unclean seven days; and all the bed whereon he </a:t>
            </a:r>
            <a:r>
              <a:rPr lang="en-AU" dirty="0" err="1"/>
              <a:t>lieth</a:t>
            </a:r>
            <a:r>
              <a:rPr lang="en-AU" dirty="0"/>
              <a:t> shall be unclean. And if a woman have an issue of her blood many days out of the time of her separation, or if it run beyond the time of her separation; all the days of the issue of her uncleanness shall be as the days of her separation: she shall be unclean. Every bed whereon she </a:t>
            </a:r>
            <a:r>
              <a:rPr lang="en-AU" dirty="0" err="1"/>
              <a:t>lieth</a:t>
            </a:r>
            <a:r>
              <a:rPr lang="en-AU" dirty="0"/>
              <a:t> all the days of her issue shall be unto her as the bed of her separation: and whatsoever she </a:t>
            </a:r>
            <a:r>
              <a:rPr lang="en-AU" dirty="0" err="1"/>
              <a:t>sitteth</a:t>
            </a:r>
            <a:r>
              <a:rPr lang="en-AU" dirty="0"/>
              <a:t> upon shall be unclean, as the uncleanness of her separation. And whosoever </a:t>
            </a:r>
            <a:r>
              <a:rPr lang="en-AU" dirty="0" err="1"/>
              <a:t>toucheth</a:t>
            </a:r>
            <a:r>
              <a:rPr lang="en-AU" dirty="0"/>
              <a:t> those things shall be unclean, and shall wash his clothes, and bathe himself in water, and be unclean until the even. But if she be cleansed of her issue, then she shall number to herself seven days, and after that she shall be clean. And on the eighth day she shall take unto her two turtles, or two young pigeons, and bring them unto the priest, to the door of the tabernacle of the congregation. And the priest shall offer the one for a sin offering, and the other for a burnt offering; and the priest shall make an atonement for her before the LORD for the issue of her uncleanness.</a:t>
            </a:r>
          </a:p>
          <a:p>
            <a:endParaRPr lang="en-AU" dirty="0"/>
          </a:p>
          <a:p>
            <a:r>
              <a:rPr lang="en-AU" dirty="0">
                <a:hlinkClick r:id="rId3"/>
              </a:rPr>
              <a:t>Leviticus 20:18</a:t>
            </a:r>
            <a:r>
              <a:rPr lang="en-AU" dirty="0"/>
              <a:t> And if a man shall lie with a woman having her sickness, and shall uncover her nakedness; he hath discovered her fountain, and she hath uncovered the fountain of her blood: and both of them shall be cut off from among their people.</a:t>
            </a:r>
          </a:p>
          <a:p>
            <a:endParaRPr lang="en-AU" dirty="0"/>
          </a:p>
          <a:p>
            <a:r>
              <a:rPr lang="en-AU" dirty="0">
                <a:hlinkClick r:id="rId4"/>
              </a:rPr>
              <a:t>Ezekiel 18:5-6</a:t>
            </a:r>
            <a:r>
              <a:rPr lang="en-AU" dirty="0"/>
              <a:t> But if a man be just, and do that which is lawful and right, and hath not ... come near to a </a:t>
            </a:r>
            <a:r>
              <a:rPr lang="en-AU" dirty="0" err="1"/>
              <a:t>menstruous</a:t>
            </a:r>
            <a:r>
              <a:rPr lang="en-AU" dirty="0"/>
              <a:t> woman.....</a:t>
            </a:r>
          </a:p>
        </p:txBody>
      </p:sp>
      <p:pic>
        <p:nvPicPr>
          <p:cNvPr id="1026" name="Picture 2" descr="https://encrypted-tbn0.gstatic.com/images?q=tbn:ANd9GcRjp3YNeVU-FbJ-4v7k1tmGH4Yp-KrZ-DY0hPF0xHyeCXk-0Jwygi52M7rZ"/>
          <p:cNvPicPr>
            <a:picLocks noChangeAspect="1" noChangeArrowheads="1"/>
          </p:cNvPicPr>
          <p:nvPr/>
        </p:nvPicPr>
        <p:blipFill>
          <a:blip r:embed="rId5" cstate="print"/>
          <a:srcRect/>
          <a:stretch>
            <a:fillRect/>
          </a:stretch>
        </p:blipFill>
        <p:spPr bwMode="auto">
          <a:xfrm>
            <a:off x="7345603" y="0"/>
            <a:ext cx="1798397" cy="1196752"/>
          </a:xfrm>
          <a:prstGeom prst="rect">
            <a:avLst/>
          </a:prstGeom>
          <a:noFill/>
        </p:spPr>
      </p:pic>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b="1" dirty="0"/>
              <a:t>Psychosis</a:t>
            </a:r>
          </a:p>
        </p:txBody>
      </p:sp>
      <p:sp>
        <p:nvSpPr>
          <p:cNvPr id="3" name="Content Placeholder 2"/>
          <p:cNvSpPr>
            <a:spLocks noGrp="1"/>
          </p:cNvSpPr>
          <p:nvPr>
            <p:ph sz="quarter" idx="1"/>
          </p:nvPr>
        </p:nvSpPr>
        <p:spPr>
          <a:xfrm>
            <a:off x="457200" y="1219200"/>
            <a:ext cx="5329246" cy="5067320"/>
          </a:xfrm>
        </p:spPr>
        <p:txBody>
          <a:bodyPr>
            <a:normAutofit fontScale="62500" lnSpcReduction="20000"/>
          </a:bodyPr>
          <a:lstStyle/>
          <a:p>
            <a:endParaRPr lang="en-AU" sz="2900" dirty="0"/>
          </a:p>
          <a:p>
            <a:r>
              <a:rPr lang="en-AU" sz="2900" b="1" dirty="0"/>
              <a:t>Schizophrenia is a serious disorder of the mind and brain </a:t>
            </a:r>
            <a:r>
              <a:rPr lang="en-AU" sz="2900" dirty="0"/>
              <a:t>but it is also highly treatable. </a:t>
            </a:r>
          </a:p>
          <a:p>
            <a:endParaRPr lang="en-AU" sz="2900" dirty="0"/>
          </a:p>
          <a:p>
            <a:r>
              <a:rPr lang="en-AU" sz="2900" dirty="0"/>
              <a:t>Although there is no cure (as of 2007) for schizophrenia, the treatment success rate with antipsychotic medications and psycho-social therapies can be high.</a:t>
            </a:r>
          </a:p>
          <a:p>
            <a:endParaRPr lang="en-AU" sz="2900" dirty="0"/>
          </a:p>
          <a:p>
            <a:r>
              <a:rPr lang="en-AU" sz="2900" dirty="0"/>
              <a:t>One of the </a:t>
            </a:r>
            <a:r>
              <a:rPr lang="en-AU" sz="2900" b="1" dirty="0"/>
              <a:t>most easily avoided factors linked to development of schizophrenia are brain altering drugs such as marijuana and cannabis.</a:t>
            </a:r>
          </a:p>
          <a:p>
            <a:endParaRPr lang="en-AU" sz="2900" dirty="0"/>
          </a:p>
          <a:p>
            <a:r>
              <a:rPr lang="en-AU" sz="2900" b="1" dirty="0"/>
              <a:t>Ref: </a:t>
            </a:r>
            <a:r>
              <a:rPr lang="en-AU" sz="2900" dirty="0">
                <a:hlinkClick r:id="rId2"/>
              </a:rPr>
              <a:t>http://www.schizophrenia.com/index.php</a:t>
            </a:r>
            <a:endParaRPr lang="en-AU" sz="2900" dirty="0"/>
          </a:p>
          <a:p>
            <a:endParaRPr lang="en-AU" sz="2900" dirty="0"/>
          </a:p>
          <a:p>
            <a:endParaRPr lang="en-AU" sz="2900" dirty="0"/>
          </a:p>
          <a:p>
            <a:pPr>
              <a:buNone/>
            </a:pPr>
            <a:br>
              <a:rPr lang="en-AU" dirty="0"/>
            </a:br>
            <a:endParaRPr lang="en-AU" dirty="0"/>
          </a:p>
          <a:p>
            <a:endParaRPr lang="en-AU" dirty="0"/>
          </a:p>
          <a:p>
            <a:endParaRPr lang="en-AU" dirty="0"/>
          </a:p>
          <a:p>
            <a:endParaRPr lang="en-AU" dirty="0"/>
          </a:p>
        </p:txBody>
      </p:sp>
      <p:pic>
        <p:nvPicPr>
          <p:cNvPr id="48130" name="Picture 2" descr="http://www.schizophrenia.com/photos/szage.onset.gif"/>
          <p:cNvPicPr>
            <a:picLocks noChangeAspect="1" noChangeArrowheads="1"/>
          </p:cNvPicPr>
          <p:nvPr/>
        </p:nvPicPr>
        <p:blipFill>
          <a:blip r:embed="rId3" cstate="print"/>
          <a:srcRect/>
          <a:stretch>
            <a:fillRect/>
          </a:stretch>
        </p:blipFill>
        <p:spPr bwMode="auto">
          <a:xfrm>
            <a:off x="5643570" y="1357298"/>
            <a:ext cx="3500430" cy="4143404"/>
          </a:xfrm>
          <a:prstGeom prst="rect">
            <a:avLst/>
          </a:prstGeom>
          <a:noFill/>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6472254" cy="990600"/>
          </a:xfrm>
        </p:spPr>
        <p:txBody>
          <a:bodyPr>
            <a:normAutofit fontScale="90000"/>
          </a:bodyPr>
          <a:lstStyle/>
          <a:p>
            <a:r>
              <a:rPr lang="en-AU" b="1" dirty="0"/>
              <a:t>What Happens to Women who get Schizophrenia?</a:t>
            </a:r>
          </a:p>
        </p:txBody>
      </p:sp>
      <p:sp>
        <p:nvSpPr>
          <p:cNvPr id="4" name="Rectangle 3"/>
          <p:cNvSpPr/>
          <p:nvPr/>
        </p:nvSpPr>
        <p:spPr>
          <a:xfrm>
            <a:off x="571472" y="1428736"/>
            <a:ext cx="8072478" cy="5078313"/>
          </a:xfrm>
          <a:prstGeom prst="rect">
            <a:avLst/>
          </a:prstGeom>
        </p:spPr>
        <p:txBody>
          <a:bodyPr wrap="square">
            <a:spAutoFit/>
          </a:bodyPr>
          <a:lstStyle/>
          <a:p>
            <a:r>
              <a:rPr lang="en-AU" b="1" dirty="0"/>
              <a:t>After 10 years, of the people diagnosed with schizophrenia:</a:t>
            </a:r>
          </a:p>
          <a:p>
            <a:endParaRPr lang="en-AU" dirty="0"/>
          </a:p>
          <a:p>
            <a:pPr lvl="1"/>
            <a:r>
              <a:rPr lang="en-AU" dirty="0"/>
              <a:t>25% Completely Recover </a:t>
            </a:r>
          </a:p>
          <a:p>
            <a:pPr lvl="1"/>
            <a:r>
              <a:rPr lang="en-AU" dirty="0"/>
              <a:t>25% Much Improved, relatively independent </a:t>
            </a:r>
          </a:p>
          <a:p>
            <a:pPr lvl="1"/>
            <a:r>
              <a:rPr lang="en-AU" dirty="0"/>
              <a:t>25% Improved, but require extensive support network </a:t>
            </a:r>
          </a:p>
          <a:p>
            <a:pPr lvl="1"/>
            <a:r>
              <a:rPr lang="en-AU" dirty="0"/>
              <a:t>15% Hospitalized, unimproved </a:t>
            </a:r>
          </a:p>
          <a:p>
            <a:pPr lvl="1"/>
            <a:r>
              <a:rPr lang="en-AU" dirty="0"/>
              <a:t>10% Dead (Mostly Suicide) </a:t>
            </a:r>
          </a:p>
          <a:p>
            <a:pPr lvl="1"/>
            <a:endParaRPr lang="en-AU" dirty="0"/>
          </a:p>
          <a:p>
            <a:r>
              <a:rPr lang="en-AU" b="1" dirty="0"/>
              <a:t>After 30 years, of the people diagnosed with schizophrenia:</a:t>
            </a:r>
          </a:p>
          <a:p>
            <a:endParaRPr lang="en-AU" dirty="0"/>
          </a:p>
          <a:p>
            <a:pPr lvl="1"/>
            <a:r>
              <a:rPr lang="en-AU" dirty="0"/>
              <a:t>25% Completely Recover </a:t>
            </a:r>
          </a:p>
          <a:p>
            <a:pPr lvl="1"/>
            <a:r>
              <a:rPr lang="en-AU" dirty="0"/>
              <a:t>35% Much Improved, relatively independent </a:t>
            </a:r>
          </a:p>
          <a:p>
            <a:pPr lvl="1"/>
            <a:r>
              <a:rPr lang="en-AU" dirty="0"/>
              <a:t>15% Improved, but require extensive support network </a:t>
            </a:r>
          </a:p>
          <a:p>
            <a:pPr lvl="1"/>
            <a:r>
              <a:rPr lang="en-AU" dirty="0"/>
              <a:t>10% Hospitalized, unimproved </a:t>
            </a:r>
          </a:p>
          <a:p>
            <a:pPr lvl="1"/>
            <a:r>
              <a:rPr lang="en-AU" dirty="0"/>
              <a:t>15% Dead (Mostly Suicide) </a:t>
            </a:r>
          </a:p>
          <a:p>
            <a:br>
              <a:rPr lang="en-AU" dirty="0"/>
            </a:br>
            <a:r>
              <a:rPr lang="en-AU" dirty="0"/>
              <a:t>(Source: </a:t>
            </a:r>
            <a:r>
              <a:rPr lang="en-AU" dirty="0">
                <a:hlinkClick r:id="rId2"/>
              </a:rPr>
              <a:t>Surviving Schizophrenia</a:t>
            </a:r>
            <a:r>
              <a:rPr lang="en-AU" dirty="0"/>
              <a:t>)</a:t>
            </a:r>
            <a:br>
              <a:rPr lang="en-AU" dirty="0"/>
            </a:br>
            <a:endParaRPr lang="en-AU" dirty="0"/>
          </a:p>
        </p:txBody>
      </p:sp>
      <p:pic>
        <p:nvPicPr>
          <p:cNvPr id="26626" name="Picture 2" descr="http://t2.gstatic.com/images?q=tbn:ANd9GcQbkgsvJl6Zf7S1fldSKnxgIkw8E8LZyRA143J_3x35Y9Mtq_2cdtesBTU">
            <a:hlinkClick r:id="rId3"/>
          </p:cNvPr>
          <p:cNvPicPr>
            <a:picLocks noChangeAspect="1" noChangeArrowheads="1"/>
          </p:cNvPicPr>
          <p:nvPr/>
        </p:nvPicPr>
        <p:blipFill>
          <a:blip r:embed="rId4" cstate="print"/>
          <a:srcRect/>
          <a:stretch>
            <a:fillRect/>
          </a:stretch>
        </p:blipFill>
        <p:spPr bwMode="auto">
          <a:xfrm>
            <a:off x="7000892" y="142852"/>
            <a:ext cx="2039043" cy="2643206"/>
          </a:xfrm>
          <a:prstGeom prst="rect">
            <a:avLst/>
          </a:prstGeom>
          <a:noFill/>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AU" b="1" dirty="0"/>
              <a:t>How Substance-Dependent are Australian Women?</a:t>
            </a:r>
          </a:p>
        </p:txBody>
      </p:sp>
      <p:pic>
        <p:nvPicPr>
          <p:cNvPr id="25602" name="Picture 2" descr="http://t1.gstatic.com/images?q=tbn:ANd9GcTQwOyYl-I1o7SmMML6NVx4ZUMek0fFrK2BYajNjbHH-fgrFvknKj8zC-I">
            <a:hlinkClick r:id="rId2"/>
          </p:cNvPr>
          <p:cNvPicPr>
            <a:picLocks noChangeAspect="1" noChangeArrowheads="1"/>
          </p:cNvPicPr>
          <p:nvPr/>
        </p:nvPicPr>
        <p:blipFill>
          <a:blip r:embed="rId3" cstate="print"/>
          <a:srcRect/>
          <a:stretch>
            <a:fillRect/>
          </a:stretch>
        </p:blipFill>
        <p:spPr bwMode="auto">
          <a:xfrm>
            <a:off x="785786" y="1357298"/>
            <a:ext cx="1214446" cy="1815410"/>
          </a:xfrm>
          <a:prstGeom prst="rect">
            <a:avLst/>
          </a:prstGeom>
          <a:noFill/>
        </p:spPr>
      </p:pic>
      <p:pic>
        <p:nvPicPr>
          <p:cNvPr id="25606" name="Picture 6" descr="http://www.rawstory.com/rs/wp-content/uploads/2011/02/drugs1.jpg"/>
          <p:cNvPicPr>
            <a:picLocks noChangeAspect="1" noChangeArrowheads="1"/>
          </p:cNvPicPr>
          <p:nvPr/>
        </p:nvPicPr>
        <p:blipFill>
          <a:blip r:embed="rId4" cstate="print"/>
          <a:srcRect/>
          <a:stretch>
            <a:fillRect/>
          </a:stretch>
        </p:blipFill>
        <p:spPr bwMode="auto">
          <a:xfrm>
            <a:off x="6215074" y="1285859"/>
            <a:ext cx="2254762" cy="1973533"/>
          </a:xfrm>
          <a:prstGeom prst="rect">
            <a:avLst/>
          </a:prstGeom>
          <a:noFill/>
        </p:spPr>
      </p:pic>
      <p:pic>
        <p:nvPicPr>
          <p:cNvPr id="25608" name="Picture 8" descr="http://images.askmen.com/fine_living/keywords/wine_965871.jpg"/>
          <p:cNvPicPr>
            <a:picLocks noChangeAspect="1" noChangeArrowheads="1"/>
          </p:cNvPicPr>
          <p:nvPr/>
        </p:nvPicPr>
        <p:blipFill>
          <a:blip r:embed="rId5" cstate="print"/>
          <a:srcRect/>
          <a:stretch>
            <a:fillRect/>
          </a:stretch>
        </p:blipFill>
        <p:spPr bwMode="auto">
          <a:xfrm>
            <a:off x="2857488" y="1500174"/>
            <a:ext cx="2857500" cy="2857500"/>
          </a:xfrm>
          <a:prstGeom prst="rect">
            <a:avLst/>
          </a:prstGeom>
          <a:noFill/>
        </p:spPr>
      </p:pic>
      <p:pic>
        <p:nvPicPr>
          <p:cNvPr id="25610" name="Picture 10" descr="http://www.partydrugs.com.au/party_drugs_pics/party_drugs_ecstacy.jpg"/>
          <p:cNvPicPr>
            <a:picLocks noChangeAspect="1" noChangeArrowheads="1"/>
          </p:cNvPicPr>
          <p:nvPr/>
        </p:nvPicPr>
        <p:blipFill>
          <a:blip r:embed="rId6" cstate="print"/>
          <a:srcRect/>
          <a:stretch>
            <a:fillRect/>
          </a:stretch>
        </p:blipFill>
        <p:spPr bwMode="auto">
          <a:xfrm>
            <a:off x="6143636" y="3643314"/>
            <a:ext cx="2557214" cy="2514594"/>
          </a:xfrm>
          <a:prstGeom prst="rect">
            <a:avLst/>
          </a:prstGeom>
          <a:noFill/>
        </p:spPr>
      </p:pic>
      <p:pic>
        <p:nvPicPr>
          <p:cNvPr id="25612" name="Picture 12" descr="http://www.ilovecoffeebook.com/images/clip_image071.jpg"/>
          <p:cNvPicPr>
            <a:picLocks noChangeAspect="1" noChangeArrowheads="1"/>
          </p:cNvPicPr>
          <p:nvPr/>
        </p:nvPicPr>
        <p:blipFill>
          <a:blip r:embed="rId7" cstate="print"/>
          <a:srcRect/>
          <a:stretch>
            <a:fillRect/>
          </a:stretch>
        </p:blipFill>
        <p:spPr bwMode="auto">
          <a:xfrm>
            <a:off x="500033" y="3643314"/>
            <a:ext cx="2147435" cy="2143140"/>
          </a:xfrm>
          <a:prstGeom prst="rect">
            <a:avLst/>
          </a:prstGeom>
          <a:noFill/>
        </p:spPr>
      </p:pic>
      <p:pic>
        <p:nvPicPr>
          <p:cNvPr id="25614" name="Picture 14" descr="http://1.bp.blogspot.com/_UxcwmLGfcGs/SpKImW930vI/AAAAAAAAAnY/3U8BNbL-AFQ/s400/no-doz-box.jpg"/>
          <p:cNvPicPr>
            <a:picLocks noChangeAspect="1" noChangeArrowheads="1"/>
          </p:cNvPicPr>
          <p:nvPr/>
        </p:nvPicPr>
        <p:blipFill>
          <a:blip r:embed="rId8" cstate="print"/>
          <a:srcRect/>
          <a:stretch>
            <a:fillRect/>
          </a:stretch>
        </p:blipFill>
        <p:spPr bwMode="auto">
          <a:xfrm>
            <a:off x="3071802" y="4500570"/>
            <a:ext cx="2657475" cy="1828800"/>
          </a:xfrm>
          <a:prstGeom prst="rect">
            <a:avLst/>
          </a:prstGeom>
          <a:noFill/>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b="1" dirty="0"/>
              <a:t>Alcohol –</a:t>
            </a:r>
            <a:r>
              <a:rPr lang="en-AU" b="1" i="1" dirty="0"/>
              <a:t> So, what’s </a:t>
            </a:r>
            <a:r>
              <a:rPr lang="en-AU" b="1" i="1" dirty="0" err="1"/>
              <a:t>yer</a:t>
            </a:r>
            <a:r>
              <a:rPr lang="en-AU" b="1" i="1" dirty="0"/>
              <a:t> poison?</a:t>
            </a:r>
          </a:p>
        </p:txBody>
      </p:sp>
      <p:sp>
        <p:nvSpPr>
          <p:cNvPr id="3" name="Content Placeholder 2"/>
          <p:cNvSpPr>
            <a:spLocks noGrp="1"/>
          </p:cNvSpPr>
          <p:nvPr>
            <p:ph sz="quarter" idx="1"/>
          </p:nvPr>
        </p:nvSpPr>
        <p:spPr>
          <a:xfrm>
            <a:off x="457200" y="1219200"/>
            <a:ext cx="3900486" cy="4937760"/>
          </a:xfrm>
        </p:spPr>
        <p:txBody>
          <a:bodyPr>
            <a:normAutofit fontScale="40000" lnSpcReduction="20000"/>
          </a:bodyPr>
          <a:lstStyle/>
          <a:p>
            <a:r>
              <a:rPr lang="en-AU" sz="5000" dirty="0"/>
              <a:t>Of </a:t>
            </a:r>
            <a:r>
              <a:rPr lang="en-AU" sz="5000" b="1" dirty="0"/>
              <a:t>risky/high risk drinkers</a:t>
            </a:r>
            <a:r>
              <a:rPr lang="en-AU" sz="5000" dirty="0"/>
              <a:t>, 84% of males and </a:t>
            </a:r>
            <a:r>
              <a:rPr lang="en-AU" sz="5000" b="1" dirty="0"/>
              <a:t>32% of females drank beer, </a:t>
            </a:r>
            <a:r>
              <a:rPr lang="en-AU" sz="5000" dirty="0"/>
              <a:t>compared to 68% of male and </a:t>
            </a:r>
            <a:r>
              <a:rPr lang="en-AU" sz="5000" b="1" dirty="0"/>
              <a:t>16% female low risk level drinkers</a:t>
            </a:r>
          </a:p>
          <a:p>
            <a:endParaRPr lang="en-AU" sz="5000" dirty="0"/>
          </a:p>
          <a:p>
            <a:endParaRPr lang="en-AU" sz="5000" dirty="0"/>
          </a:p>
          <a:p>
            <a:r>
              <a:rPr lang="en-AU" sz="5000" dirty="0"/>
              <a:t>Of </a:t>
            </a:r>
            <a:r>
              <a:rPr lang="en-AU" sz="5000" b="1" dirty="0"/>
              <a:t>risky/high risk drinkers aged 18-24 years, 75% drank ready to drink spirits and liqueurs</a:t>
            </a:r>
            <a:r>
              <a:rPr lang="en-AU" sz="5000" dirty="0"/>
              <a:t> compared to 56% of low risk drinkers of the same age.</a:t>
            </a:r>
          </a:p>
          <a:p>
            <a:endParaRPr lang="en-AU" sz="5000" dirty="0"/>
          </a:p>
          <a:p>
            <a:r>
              <a:rPr lang="en-AU" sz="5000" dirty="0"/>
              <a:t>REF:  </a:t>
            </a:r>
            <a:r>
              <a:rPr lang="en-AU" sz="5000" dirty="0">
                <a:hlinkClick r:id="rId2"/>
              </a:rPr>
              <a:t>Trends in Alcohol Consumption in Australia, 2007.</a:t>
            </a:r>
            <a:endParaRPr lang="en-AU" sz="5000" dirty="0"/>
          </a:p>
          <a:p>
            <a:br>
              <a:rPr lang="en-AU" sz="5000" dirty="0"/>
            </a:br>
            <a:br>
              <a:rPr lang="en-AU" dirty="0"/>
            </a:br>
            <a:endParaRPr lang="en-AU" dirty="0"/>
          </a:p>
          <a:p>
            <a:endParaRPr lang="en-AU" dirty="0"/>
          </a:p>
        </p:txBody>
      </p:sp>
      <p:pic>
        <p:nvPicPr>
          <p:cNvPr id="4" name="Picture 3" descr="women-alcohol-preference.png"/>
          <p:cNvPicPr>
            <a:picLocks noChangeAspect="1"/>
          </p:cNvPicPr>
          <p:nvPr/>
        </p:nvPicPr>
        <p:blipFill>
          <a:blip r:embed="rId3" cstate="print"/>
          <a:stretch>
            <a:fillRect/>
          </a:stretch>
        </p:blipFill>
        <p:spPr>
          <a:xfrm>
            <a:off x="4357686" y="1857364"/>
            <a:ext cx="4643470" cy="3714776"/>
          </a:xfrm>
          <a:prstGeom prst="rect">
            <a:avLst/>
          </a:prstGeom>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br>
              <a:rPr lang="en-AU" dirty="0"/>
            </a:br>
            <a:r>
              <a:rPr lang="en-AU" b="1" dirty="0"/>
              <a:t>Alcohol Consumption Amongst Australian Women, 2004-2005.</a:t>
            </a:r>
          </a:p>
        </p:txBody>
      </p:sp>
      <p:pic>
        <p:nvPicPr>
          <p:cNvPr id="4" name="Picture 2" descr="Graph: Risky/High Risk Alcohol Consumption 2004-05, Females"/>
          <p:cNvPicPr>
            <a:picLocks noChangeAspect="1" noChangeArrowheads="1"/>
          </p:cNvPicPr>
          <p:nvPr/>
        </p:nvPicPr>
        <p:blipFill>
          <a:blip r:embed="rId2" cstate="print"/>
          <a:srcRect/>
          <a:stretch>
            <a:fillRect/>
          </a:stretch>
        </p:blipFill>
        <p:spPr bwMode="auto">
          <a:xfrm>
            <a:off x="1071538" y="2928934"/>
            <a:ext cx="5929354" cy="3390337"/>
          </a:xfrm>
          <a:prstGeom prst="rect">
            <a:avLst/>
          </a:prstGeom>
          <a:noFill/>
        </p:spPr>
      </p:pic>
      <p:pic>
        <p:nvPicPr>
          <p:cNvPr id="5" name="Picture 2" descr="Graph: Risky/High Risk Alcohol Consumption 2004-05, Females"/>
          <p:cNvPicPr>
            <a:picLocks noChangeAspect="1" noChangeArrowheads="1"/>
          </p:cNvPicPr>
          <p:nvPr/>
        </p:nvPicPr>
        <p:blipFill>
          <a:blip r:embed="rId2" cstate="print"/>
          <a:srcRect/>
          <a:stretch>
            <a:fillRect/>
          </a:stretch>
        </p:blipFill>
        <p:spPr bwMode="auto">
          <a:xfrm>
            <a:off x="1071538" y="2928933"/>
            <a:ext cx="5929354" cy="3390337"/>
          </a:xfrm>
          <a:prstGeom prst="rect">
            <a:avLst/>
          </a:prstGeom>
          <a:noFill/>
        </p:spPr>
      </p:pic>
      <p:sp>
        <p:nvSpPr>
          <p:cNvPr id="7" name="Rectangle 6"/>
          <p:cNvSpPr/>
          <p:nvPr/>
        </p:nvSpPr>
        <p:spPr>
          <a:xfrm>
            <a:off x="1357290" y="1214422"/>
            <a:ext cx="5072098" cy="646331"/>
          </a:xfrm>
          <a:prstGeom prst="rect">
            <a:avLst/>
          </a:prstGeom>
          <a:solidFill>
            <a:schemeClr val="accent1"/>
          </a:solidFill>
        </p:spPr>
        <p:txBody>
          <a:bodyPr wrap="square">
            <a:spAutoFit/>
          </a:bodyPr>
          <a:lstStyle/>
          <a:p>
            <a:r>
              <a:rPr lang="en-AU" b="1" dirty="0"/>
              <a:t>Risky/high Risk Alcohol Consumption amongst  Australian Women, 2004-05.</a:t>
            </a:r>
            <a:endParaRPr lang="en-AU" dirty="0"/>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5543560" cy="990600"/>
          </a:xfrm>
        </p:spPr>
        <p:txBody>
          <a:bodyPr>
            <a:normAutofit fontScale="90000"/>
          </a:bodyPr>
          <a:lstStyle/>
          <a:p>
            <a:r>
              <a:rPr lang="en-AU" b="1" dirty="0"/>
              <a:t>Alcohol and Women’s Mental Health</a:t>
            </a:r>
          </a:p>
        </p:txBody>
      </p:sp>
      <p:sp>
        <p:nvSpPr>
          <p:cNvPr id="3" name="Content Placeholder 2"/>
          <p:cNvSpPr>
            <a:spLocks noGrp="1"/>
          </p:cNvSpPr>
          <p:nvPr>
            <p:ph sz="quarter" idx="1"/>
          </p:nvPr>
        </p:nvSpPr>
        <p:spPr>
          <a:xfrm>
            <a:off x="357158" y="1214422"/>
            <a:ext cx="5786478" cy="5353072"/>
          </a:xfrm>
        </p:spPr>
        <p:txBody>
          <a:bodyPr>
            <a:normAutofit fontScale="40000" lnSpcReduction="20000"/>
          </a:bodyPr>
          <a:lstStyle/>
          <a:p>
            <a:r>
              <a:rPr lang="en-AU" sz="3400" dirty="0"/>
              <a:t>Of those who </a:t>
            </a:r>
            <a:r>
              <a:rPr lang="en-AU" sz="3400" b="1" dirty="0"/>
              <a:t>drank at risky/high risk levels, more people reported high/very high psychological distress compared with those who drank at low risk levels; </a:t>
            </a:r>
            <a:r>
              <a:rPr lang="en-AU" sz="3400" dirty="0"/>
              <a:t>women more so than men (measured using the Kessler Psychological Distress Scale)</a:t>
            </a:r>
          </a:p>
          <a:p>
            <a:endParaRPr lang="en-AU" sz="3400" dirty="0"/>
          </a:p>
          <a:p>
            <a:r>
              <a:rPr lang="en-AU" sz="3400" dirty="0"/>
              <a:t>Alcohol is a </a:t>
            </a:r>
            <a:r>
              <a:rPr lang="en-AU" sz="3400" b="1" dirty="0"/>
              <a:t>depressant.</a:t>
            </a:r>
          </a:p>
          <a:p>
            <a:endParaRPr lang="en-AU" sz="3400" dirty="0"/>
          </a:p>
          <a:p>
            <a:r>
              <a:rPr lang="en-AU" sz="3400" dirty="0"/>
              <a:t>Alcohol has been found to </a:t>
            </a:r>
            <a:r>
              <a:rPr lang="en-AU" sz="3400" b="1" dirty="0"/>
              <a:t>lower serotonin and </a:t>
            </a:r>
            <a:r>
              <a:rPr lang="en-AU" sz="3400" b="1" dirty="0" err="1"/>
              <a:t>norepinephrine</a:t>
            </a:r>
            <a:r>
              <a:rPr lang="en-AU" sz="3400" b="1" dirty="0"/>
              <a:t> levels.</a:t>
            </a:r>
            <a:br>
              <a:rPr lang="en-AU" sz="3400" dirty="0"/>
            </a:br>
            <a:endParaRPr lang="en-AU" sz="3400" dirty="0"/>
          </a:p>
          <a:p>
            <a:r>
              <a:rPr lang="en-AU" sz="3400" dirty="0"/>
              <a:t>Stress, or </a:t>
            </a:r>
            <a:r>
              <a:rPr lang="en-AU" sz="3400" b="1" dirty="0"/>
              <a:t>drugs such as alcohol can activate a gene that is linked to depression and other mental problems. </a:t>
            </a:r>
            <a:r>
              <a:rPr lang="en-AU" sz="3400" dirty="0"/>
              <a:t>The result can give rise to seizures, depression, manic-depressive episodes and a host of mental problems.</a:t>
            </a:r>
          </a:p>
          <a:p>
            <a:endParaRPr lang="en-AU" sz="3400" dirty="0"/>
          </a:p>
          <a:p>
            <a:r>
              <a:rPr lang="en-AU" sz="3400" dirty="0"/>
              <a:t>We find that </a:t>
            </a:r>
            <a:r>
              <a:rPr lang="en-AU" sz="3400" b="1" dirty="0"/>
              <a:t>men suffer depression about equal to women, when the choice of alcohol is removed, via their culture or religion. </a:t>
            </a:r>
            <a:r>
              <a:rPr lang="en-AU" sz="3400" dirty="0"/>
              <a:t>This is quite dramatic in showing us how critical our environment is in shaping how our genes are expressed. </a:t>
            </a:r>
          </a:p>
          <a:p>
            <a:endParaRPr lang="en-AU" sz="3400" dirty="0"/>
          </a:p>
          <a:p>
            <a:r>
              <a:rPr lang="en-AU" sz="3400" dirty="0">
                <a:hlinkClick r:id="rId2"/>
              </a:rPr>
              <a:t>SANE Australia, 2011</a:t>
            </a:r>
            <a:endParaRPr lang="en-AU" sz="3400" dirty="0"/>
          </a:p>
          <a:p>
            <a:endParaRPr lang="en-AU" sz="3400" dirty="0"/>
          </a:p>
          <a:p>
            <a:r>
              <a:rPr lang="en-AU" sz="3400" b="1" dirty="0"/>
              <a:t>Ref:  </a:t>
            </a:r>
            <a:r>
              <a:rPr lang="en-AU" sz="3400" dirty="0"/>
              <a:t>ABS (2005) 4832.0 </a:t>
            </a:r>
            <a:br>
              <a:rPr lang="en-AU" sz="2900" dirty="0"/>
            </a:br>
            <a:endParaRPr lang="en-AU" sz="2900" dirty="0"/>
          </a:p>
          <a:p>
            <a:endParaRPr lang="en-AU" dirty="0"/>
          </a:p>
        </p:txBody>
      </p:sp>
      <p:pic>
        <p:nvPicPr>
          <p:cNvPr id="22532" name="Picture 4" descr="http://1.bp.blogspot.com/-g_cMDlyTL8U/TggnuUkb0jI/AAAAAAAAE3U/Vk4wfkpD3Jc/s1600/alcohol_drinks.jpg"/>
          <p:cNvPicPr>
            <a:picLocks noChangeAspect="1" noChangeArrowheads="1"/>
          </p:cNvPicPr>
          <p:nvPr/>
        </p:nvPicPr>
        <p:blipFill>
          <a:blip r:embed="rId3" cstate="print"/>
          <a:srcRect/>
          <a:stretch>
            <a:fillRect/>
          </a:stretch>
        </p:blipFill>
        <p:spPr bwMode="auto">
          <a:xfrm>
            <a:off x="6215074" y="214290"/>
            <a:ext cx="2799255" cy="2214578"/>
          </a:xfrm>
          <a:prstGeom prst="rect">
            <a:avLst/>
          </a:prstGeom>
          <a:noFill/>
        </p:spPr>
      </p:pic>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b="1" i="1" dirty="0"/>
              <a:t>Serenity now...(Insanity later) </a:t>
            </a:r>
          </a:p>
        </p:txBody>
      </p:sp>
      <p:sp>
        <p:nvSpPr>
          <p:cNvPr id="3" name="Content Placeholder 2"/>
          <p:cNvSpPr>
            <a:spLocks noGrp="1"/>
          </p:cNvSpPr>
          <p:nvPr>
            <p:ph sz="quarter" idx="1"/>
          </p:nvPr>
        </p:nvSpPr>
        <p:spPr>
          <a:xfrm>
            <a:off x="457200" y="1219200"/>
            <a:ext cx="5972188" cy="4937760"/>
          </a:xfrm>
        </p:spPr>
        <p:txBody>
          <a:bodyPr>
            <a:normAutofit fontScale="92500" lnSpcReduction="20000"/>
          </a:bodyPr>
          <a:lstStyle/>
          <a:p>
            <a:r>
              <a:rPr lang="en-AU" dirty="0"/>
              <a:t>If a drinker has never experienced alcohol problems, he or she will </a:t>
            </a:r>
            <a:r>
              <a:rPr lang="en-AU" b="1" i="1" dirty="0"/>
              <a:t>tend to not have symptoms of depression. </a:t>
            </a:r>
          </a:p>
          <a:p>
            <a:endParaRPr lang="en-AU" dirty="0"/>
          </a:p>
          <a:p>
            <a:r>
              <a:rPr lang="en-AU" dirty="0"/>
              <a:t>Research indicates that </a:t>
            </a:r>
            <a:r>
              <a:rPr lang="en-AU" b="1" i="1" dirty="0"/>
              <a:t>people who experienced alcohol problems both before and after age 60 have the highest rates of depression. </a:t>
            </a:r>
          </a:p>
          <a:p>
            <a:endParaRPr lang="en-AU" dirty="0"/>
          </a:p>
          <a:p>
            <a:r>
              <a:rPr lang="en-AU" dirty="0"/>
              <a:t>It has also been suggested that the existence of </a:t>
            </a:r>
            <a:r>
              <a:rPr lang="en-AU" b="1" i="1" dirty="0"/>
              <a:t>earlier alcohol problems (around ages 20 and 40) predicts depression in later life. </a:t>
            </a:r>
          </a:p>
          <a:p>
            <a:endParaRPr lang="en-AU" dirty="0"/>
          </a:p>
          <a:p>
            <a:r>
              <a:rPr lang="en-AU" dirty="0"/>
              <a:t>(REF: </a:t>
            </a:r>
            <a:r>
              <a:rPr lang="en-AU" dirty="0" err="1"/>
              <a:t>Reifman</a:t>
            </a:r>
            <a:r>
              <a:rPr lang="en-AU" dirty="0"/>
              <a:t> &amp; </a:t>
            </a:r>
            <a:r>
              <a:rPr lang="en-AU" dirty="0" err="1"/>
              <a:t>Welte</a:t>
            </a:r>
            <a:r>
              <a:rPr lang="en-AU" dirty="0"/>
              <a:t>, 2001)</a:t>
            </a:r>
          </a:p>
        </p:txBody>
      </p:sp>
      <p:pic>
        <p:nvPicPr>
          <p:cNvPr id="21506" name="Picture 2" descr="http://www.nolatrainer.com/wp-content/uploads/2010/07/New-Orleans-coctails.jpg"/>
          <p:cNvPicPr>
            <a:picLocks noChangeAspect="1" noChangeArrowheads="1"/>
          </p:cNvPicPr>
          <p:nvPr/>
        </p:nvPicPr>
        <p:blipFill>
          <a:blip r:embed="rId2" cstate="print"/>
          <a:srcRect/>
          <a:stretch>
            <a:fillRect/>
          </a:stretch>
        </p:blipFill>
        <p:spPr bwMode="auto">
          <a:xfrm>
            <a:off x="6429388" y="1428736"/>
            <a:ext cx="2619393" cy="2357454"/>
          </a:xfrm>
          <a:prstGeom prst="rect">
            <a:avLst/>
          </a:prstGeom>
          <a:noFill/>
        </p:spPr>
      </p:pic>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b="1" dirty="0"/>
              <a:t>Alcohol and Depression</a:t>
            </a:r>
          </a:p>
        </p:txBody>
      </p:sp>
      <p:sp>
        <p:nvSpPr>
          <p:cNvPr id="3" name="Content Placeholder 2"/>
          <p:cNvSpPr>
            <a:spLocks noGrp="1"/>
          </p:cNvSpPr>
          <p:nvPr>
            <p:ph sz="quarter" idx="1"/>
          </p:nvPr>
        </p:nvSpPr>
        <p:spPr>
          <a:xfrm>
            <a:off x="457200" y="1219200"/>
            <a:ext cx="6686568" cy="4937760"/>
          </a:xfrm>
        </p:spPr>
        <p:txBody>
          <a:bodyPr>
            <a:noAutofit/>
          </a:bodyPr>
          <a:lstStyle/>
          <a:p>
            <a:r>
              <a:rPr lang="en-AU" sz="2400" b="1" dirty="0"/>
              <a:t>People are frequently told that alcohol is a “depressant” and may erroneously think that alcohol </a:t>
            </a:r>
            <a:r>
              <a:rPr lang="en-AU" sz="2400" b="1" i="1" dirty="0"/>
              <a:t>causes </a:t>
            </a:r>
            <a:r>
              <a:rPr lang="en-AU" sz="2400" b="1" dirty="0"/>
              <a:t>depression </a:t>
            </a:r>
            <a:r>
              <a:rPr lang="en-AU" sz="2400" dirty="0"/>
              <a:t>(makes a person become emotionally depressed). </a:t>
            </a:r>
          </a:p>
          <a:p>
            <a:endParaRPr lang="en-AU" sz="2400" dirty="0"/>
          </a:p>
          <a:p>
            <a:r>
              <a:rPr lang="en-AU" sz="2400" b="1" dirty="0"/>
              <a:t>This is a bit of a misconception. </a:t>
            </a:r>
          </a:p>
          <a:p>
            <a:endParaRPr lang="en-AU" sz="2400" dirty="0"/>
          </a:p>
          <a:p>
            <a:r>
              <a:rPr lang="en-AU" sz="2400" dirty="0"/>
              <a:t>For people who have been alcohol dependent for a long time, alcohol can have a toxic effect on their serotonin </a:t>
            </a:r>
            <a:r>
              <a:rPr lang="en-AU" sz="2400" dirty="0" err="1"/>
              <a:t>neuro</a:t>
            </a:r>
            <a:r>
              <a:rPr lang="en-AU" sz="2400" dirty="0"/>
              <a:t>-transmitters, but that does not necessarily lead to depression or anxiety. In other words, not all heavy or long time drinkers will become depressed (</a:t>
            </a:r>
            <a:r>
              <a:rPr lang="en-AU" sz="2400" dirty="0" err="1"/>
              <a:t>Berrgren</a:t>
            </a:r>
            <a:r>
              <a:rPr lang="en-AU" sz="2400" dirty="0"/>
              <a:t>, 2002). </a:t>
            </a:r>
          </a:p>
          <a:p>
            <a:pPr>
              <a:buNone/>
            </a:pPr>
            <a:endParaRPr lang="en-AU" sz="1600" dirty="0"/>
          </a:p>
        </p:txBody>
      </p:sp>
      <p:pic>
        <p:nvPicPr>
          <p:cNvPr id="20482" name="Picture 2" descr="http://www.sparacio.com/images/galleries/deprn1.JPG"/>
          <p:cNvPicPr>
            <a:picLocks noChangeAspect="1" noChangeArrowheads="1"/>
          </p:cNvPicPr>
          <p:nvPr/>
        </p:nvPicPr>
        <p:blipFill>
          <a:blip r:embed="rId2" cstate="print"/>
          <a:srcRect/>
          <a:stretch>
            <a:fillRect/>
          </a:stretch>
        </p:blipFill>
        <p:spPr bwMode="auto">
          <a:xfrm>
            <a:off x="7000892" y="1357298"/>
            <a:ext cx="1987119" cy="2714644"/>
          </a:xfrm>
          <a:prstGeom prst="rect">
            <a:avLst/>
          </a:prstGeom>
          <a:noFill/>
        </p:spPr>
      </p:pic>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0034" y="142852"/>
            <a:ext cx="8229600" cy="990600"/>
          </a:xfrm>
        </p:spPr>
        <p:txBody>
          <a:bodyPr>
            <a:normAutofit fontScale="90000"/>
          </a:bodyPr>
          <a:lstStyle/>
          <a:p>
            <a:r>
              <a:rPr lang="en-AU" b="1" dirty="0"/>
              <a:t>Explaining the Alcohol and Depression Connection...</a:t>
            </a:r>
          </a:p>
        </p:txBody>
      </p:sp>
      <p:sp>
        <p:nvSpPr>
          <p:cNvPr id="3" name="Content Placeholder 2"/>
          <p:cNvSpPr>
            <a:spLocks noGrp="1"/>
          </p:cNvSpPr>
          <p:nvPr>
            <p:ph sz="quarter" idx="1"/>
          </p:nvPr>
        </p:nvSpPr>
        <p:spPr>
          <a:xfrm>
            <a:off x="457200" y="1219200"/>
            <a:ext cx="6203032" cy="4937760"/>
          </a:xfrm>
        </p:spPr>
        <p:txBody>
          <a:bodyPr>
            <a:noAutofit/>
          </a:bodyPr>
          <a:lstStyle/>
          <a:p>
            <a:r>
              <a:rPr lang="en-AU" sz="1600" dirty="0"/>
              <a:t>It is more accurate to say that alcohol contributes to the development of depression. It does this in several ways: </a:t>
            </a:r>
          </a:p>
          <a:p>
            <a:endParaRPr lang="en-AU" sz="1600" b="1" dirty="0"/>
          </a:p>
          <a:p>
            <a:r>
              <a:rPr lang="en-AU" sz="1600" b="1" dirty="0"/>
              <a:t>1. Effect on </a:t>
            </a:r>
            <a:r>
              <a:rPr lang="en-AU" sz="1600" b="1" dirty="0" err="1"/>
              <a:t>Cortisol</a:t>
            </a:r>
            <a:r>
              <a:rPr lang="en-AU" sz="1600" dirty="0"/>
              <a:t>: </a:t>
            </a:r>
          </a:p>
          <a:p>
            <a:r>
              <a:rPr lang="en-AU" sz="1600" dirty="0"/>
              <a:t>Alcohol slows down and relaxes (“depresses”) the central nervous system (for example brain function, breathing, pulse rate). The more alcohol that is consumed, more and more “relaxed” the functioning of the body's cells and organs become, until they are less efficient. </a:t>
            </a:r>
          </a:p>
          <a:p>
            <a:endParaRPr lang="en-AU" sz="1600" dirty="0"/>
          </a:p>
          <a:p>
            <a:r>
              <a:rPr lang="en-AU" sz="1600" dirty="0"/>
              <a:t>For example, heavier drinking can lead to sedation and drowsiness. Alcohol increases the amount of circulating </a:t>
            </a:r>
            <a:r>
              <a:rPr lang="en-AU" sz="1600" dirty="0" err="1"/>
              <a:t>cortisol</a:t>
            </a:r>
            <a:r>
              <a:rPr lang="en-AU" sz="1600" dirty="0"/>
              <a:t>. </a:t>
            </a:r>
          </a:p>
          <a:p>
            <a:endParaRPr lang="en-AU" sz="1600" dirty="0"/>
          </a:p>
          <a:p>
            <a:r>
              <a:rPr lang="en-AU" sz="1600" dirty="0"/>
              <a:t>That, in turn, reduces serotonin levels as well as other important neurotransmitters </a:t>
            </a:r>
            <a:r>
              <a:rPr lang="en-AU" sz="1600" dirty="0" err="1"/>
              <a:t>norepinephrine</a:t>
            </a:r>
            <a:r>
              <a:rPr lang="en-AU" sz="1600" dirty="0"/>
              <a:t> and dopamine that are integral to thwarting off depression. </a:t>
            </a:r>
          </a:p>
          <a:p>
            <a:endParaRPr lang="en-AU" sz="1600" dirty="0"/>
          </a:p>
          <a:p>
            <a:r>
              <a:rPr lang="en-AU" sz="1600" b="1" dirty="0"/>
              <a:t>In general, when serotonin levels drop, depression can quickly settle in. </a:t>
            </a:r>
          </a:p>
          <a:p>
            <a:pPr>
              <a:buNone/>
            </a:pPr>
            <a:endParaRPr lang="en-AU" sz="1600" b="1" dirty="0"/>
          </a:p>
        </p:txBody>
      </p:sp>
      <p:pic>
        <p:nvPicPr>
          <p:cNvPr id="20482" name="Picture 2" descr="http://upload.wikimedia.org/wikipedia/commons/thumb/c/c0/Cortisol-3D-balls.png/225px-Cortisol-3D-balls.png"/>
          <p:cNvPicPr>
            <a:picLocks noChangeAspect="1" noChangeArrowheads="1"/>
          </p:cNvPicPr>
          <p:nvPr/>
        </p:nvPicPr>
        <p:blipFill>
          <a:blip r:embed="rId2" cstate="print"/>
          <a:srcRect/>
          <a:stretch>
            <a:fillRect/>
          </a:stretch>
        </p:blipFill>
        <p:spPr bwMode="auto">
          <a:xfrm>
            <a:off x="6156176" y="764704"/>
            <a:ext cx="2719189" cy="1619428"/>
          </a:xfrm>
          <a:prstGeom prst="rect">
            <a:avLst/>
          </a:prstGeom>
          <a:noFill/>
        </p:spPr>
      </p:pic>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AU" b="1" dirty="0"/>
              <a:t>Explaining the Alcohol and Depression Connection...</a:t>
            </a:r>
            <a:endParaRPr lang="en-AU" dirty="0"/>
          </a:p>
        </p:txBody>
      </p:sp>
      <p:sp>
        <p:nvSpPr>
          <p:cNvPr id="3" name="Content Placeholder 2"/>
          <p:cNvSpPr>
            <a:spLocks noGrp="1"/>
          </p:cNvSpPr>
          <p:nvPr>
            <p:ph sz="quarter" idx="1"/>
          </p:nvPr>
        </p:nvSpPr>
        <p:spPr>
          <a:xfrm>
            <a:off x="457200" y="1219200"/>
            <a:ext cx="6347048" cy="4937760"/>
          </a:xfrm>
        </p:spPr>
        <p:txBody>
          <a:bodyPr>
            <a:normAutofit fontScale="70000" lnSpcReduction="20000"/>
          </a:bodyPr>
          <a:lstStyle/>
          <a:p>
            <a:r>
              <a:rPr lang="en-AU" sz="2800" b="1" dirty="0"/>
              <a:t>2. Exaggeration of Feelings</a:t>
            </a:r>
            <a:r>
              <a:rPr lang="en-AU" sz="2800" dirty="0"/>
              <a:t>: </a:t>
            </a:r>
          </a:p>
          <a:p>
            <a:endParaRPr lang="en-AU" sz="2800" dirty="0"/>
          </a:p>
          <a:p>
            <a:r>
              <a:rPr lang="en-AU" sz="2800" dirty="0"/>
              <a:t>Alcohol’s effect on the brain influences the centre responsible for coordinating the senses, perception, speech and judgment. </a:t>
            </a:r>
          </a:p>
          <a:p>
            <a:endParaRPr lang="en-AU" sz="2800" dirty="0"/>
          </a:p>
          <a:p>
            <a:r>
              <a:rPr lang="en-AU" sz="2800" dirty="0"/>
              <a:t>It produces slurring of speech and errors in the thinking process. </a:t>
            </a:r>
          </a:p>
          <a:p>
            <a:endParaRPr lang="en-AU" sz="2800" dirty="0"/>
          </a:p>
          <a:p>
            <a:r>
              <a:rPr lang="en-AU" sz="2800" dirty="0"/>
              <a:t>Although alcohol depresses bodily functions, it often stimulates inhibitions.</a:t>
            </a:r>
          </a:p>
          <a:p>
            <a:endParaRPr lang="en-AU" sz="2800" b="1" dirty="0"/>
          </a:p>
          <a:p>
            <a:r>
              <a:rPr lang="en-AU" sz="2800" b="1" dirty="0"/>
              <a:t> Emotions are more easily expressed because that part of the brain which enables us to control our behaviour is depressed or relaxed, so the emotions become exhilarated. </a:t>
            </a:r>
          </a:p>
          <a:p>
            <a:endParaRPr lang="en-AU" dirty="0"/>
          </a:p>
        </p:txBody>
      </p:sp>
      <p:pic>
        <p:nvPicPr>
          <p:cNvPr id="75778" name="Picture 2" descr="http://img.ehowcdn.com/article-new/ds-photo/getty/article/103/133/91910831_XS.jpg"/>
          <p:cNvPicPr>
            <a:picLocks noChangeAspect="1" noChangeArrowheads="1"/>
          </p:cNvPicPr>
          <p:nvPr/>
        </p:nvPicPr>
        <p:blipFill>
          <a:blip r:embed="rId2" cstate="print"/>
          <a:srcRect/>
          <a:stretch>
            <a:fillRect/>
          </a:stretch>
        </p:blipFill>
        <p:spPr bwMode="auto">
          <a:xfrm>
            <a:off x="6876256" y="1052736"/>
            <a:ext cx="1905000" cy="2857500"/>
          </a:xfrm>
          <a:prstGeom prst="rect">
            <a:avLst/>
          </a:prstGeom>
          <a:noFill/>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AU" b="1" dirty="0"/>
              <a:t>More from the Morbid Menstruations...</a:t>
            </a:r>
          </a:p>
        </p:txBody>
      </p:sp>
      <p:sp>
        <p:nvSpPr>
          <p:cNvPr id="3" name="Content Placeholder 2"/>
          <p:cNvSpPr>
            <a:spLocks noGrp="1"/>
          </p:cNvSpPr>
          <p:nvPr>
            <p:ph sz="quarter" idx="1"/>
          </p:nvPr>
        </p:nvSpPr>
        <p:spPr>
          <a:xfrm>
            <a:off x="457200" y="1219200"/>
            <a:ext cx="6472254" cy="5138758"/>
          </a:xfrm>
        </p:spPr>
        <p:txBody>
          <a:bodyPr>
            <a:normAutofit fontScale="77500" lnSpcReduction="20000"/>
          </a:bodyPr>
          <a:lstStyle/>
          <a:p>
            <a:endParaRPr lang="en-AU" dirty="0"/>
          </a:p>
          <a:p>
            <a:r>
              <a:rPr lang="en-AU" b="1" dirty="0"/>
              <a:t>Menses were considered a poison</a:t>
            </a:r>
            <a:r>
              <a:rPr lang="en-AU" dirty="0"/>
              <a:t>, and menopausal women were considered repositories of this distilled evil. </a:t>
            </a:r>
          </a:p>
          <a:p>
            <a:endParaRPr lang="en-AU" dirty="0"/>
          </a:p>
          <a:p>
            <a:r>
              <a:rPr lang="en-AU" dirty="0"/>
              <a:t>The </a:t>
            </a:r>
            <a:r>
              <a:rPr lang="en-AU" b="1" dirty="0"/>
              <a:t>cessation of menstruation in post-menopausal women would cause a build-up of the malignant </a:t>
            </a:r>
            <a:r>
              <a:rPr lang="en-AU" b="1" dirty="0" err="1"/>
              <a:t>humors</a:t>
            </a:r>
            <a:r>
              <a:rPr lang="en-AU" b="1" dirty="0"/>
              <a:t>; </a:t>
            </a:r>
            <a:r>
              <a:rPr lang="en-AU" dirty="0"/>
              <a:t>the older they got, the worse the proposed condition.</a:t>
            </a:r>
          </a:p>
          <a:p>
            <a:endParaRPr lang="en-AU" dirty="0"/>
          </a:p>
          <a:p>
            <a:r>
              <a:rPr lang="en-AU" dirty="0" err="1"/>
              <a:t>Rawcliffe</a:t>
            </a:r>
            <a:r>
              <a:rPr lang="en-AU" dirty="0"/>
              <a:t> writes, "Clearly, a penurious old crone surviving by the skin of her </a:t>
            </a:r>
            <a:r>
              <a:rPr lang="en-AU" b="1" dirty="0"/>
              <a:t>few remaining teeth</a:t>
            </a:r>
            <a:r>
              <a:rPr lang="en-AU" dirty="0"/>
              <a:t> presented a prime target for </a:t>
            </a:r>
            <a:r>
              <a:rPr lang="en-AU" b="1" dirty="0"/>
              <a:t>abuse and denunciation</a:t>
            </a:r>
            <a:r>
              <a:rPr lang="en-AU" dirty="0"/>
              <a:t>.“</a:t>
            </a:r>
          </a:p>
          <a:p>
            <a:endParaRPr lang="en-AU" dirty="0"/>
          </a:p>
          <a:p>
            <a:r>
              <a:rPr lang="en-AU" b="1" dirty="0"/>
              <a:t>Q for Discussion: </a:t>
            </a:r>
            <a:r>
              <a:rPr lang="en-AU" dirty="0"/>
              <a:t>How well do you think we treat old women in today’s society? Do you believe that women lose their aesthetic-currency as they age, and are viewed as undesirable, or useless?</a:t>
            </a:r>
          </a:p>
        </p:txBody>
      </p:sp>
      <p:pic>
        <p:nvPicPr>
          <p:cNvPr id="55300" name="Picture 4" descr="http://images.fineartamerica.com/images-stretched-canvas-real/sabrina-bw-ruben-barbosa.jpg"/>
          <p:cNvPicPr>
            <a:picLocks noChangeAspect="1" noChangeArrowheads="1"/>
          </p:cNvPicPr>
          <p:nvPr/>
        </p:nvPicPr>
        <p:blipFill>
          <a:blip r:embed="rId2" cstate="print"/>
          <a:srcRect/>
          <a:stretch>
            <a:fillRect/>
          </a:stretch>
        </p:blipFill>
        <p:spPr bwMode="auto">
          <a:xfrm>
            <a:off x="7143758" y="1357298"/>
            <a:ext cx="1714512" cy="2286016"/>
          </a:xfrm>
          <a:prstGeom prst="rect">
            <a:avLst/>
          </a:prstGeom>
          <a:noFill/>
        </p:spPr>
      </p:pic>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AU" b="1" dirty="0"/>
              <a:t>Explaining the Alcohol and Depression Connection...</a:t>
            </a:r>
          </a:p>
        </p:txBody>
      </p:sp>
      <p:sp>
        <p:nvSpPr>
          <p:cNvPr id="3" name="Content Placeholder 2"/>
          <p:cNvSpPr>
            <a:spLocks noGrp="1"/>
          </p:cNvSpPr>
          <p:nvPr>
            <p:ph sz="quarter" idx="1"/>
          </p:nvPr>
        </p:nvSpPr>
        <p:spPr>
          <a:xfrm>
            <a:off x="457200" y="1219200"/>
            <a:ext cx="6329378" cy="4937760"/>
          </a:xfrm>
        </p:spPr>
        <p:txBody>
          <a:bodyPr>
            <a:normAutofit fontScale="77500" lnSpcReduction="20000"/>
          </a:bodyPr>
          <a:lstStyle/>
          <a:p>
            <a:r>
              <a:rPr lang="en-AU" b="1" dirty="0"/>
              <a:t>3. Coping Mechanism</a:t>
            </a:r>
            <a:r>
              <a:rPr lang="en-AU" dirty="0"/>
              <a:t>: People who have depression  or anxiety may drink an attempt to relax  them and relieve  the anxiety or  negative feelings  (Carpenter &amp; </a:t>
            </a:r>
            <a:r>
              <a:rPr lang="en-AU" dirty="0" err="1"/>
              <a:t>Hasin</a:t>
            </a:r>
            <a:r>
              <a:rPr lang="en-AU" dirty="0"/>
              <a:t>, 1999) and as the feeling of depression deepens, the more the person may drink to try to escape it. Alcohol becomes a form of "self-medication").</a:t>
            </a:r>
          </a:p>
          <a:p>
            <a:endParaRPr lang="en-AU" dirty="0"/>
          </a:p>
          <a:p>
            <a:r>
              <a:rPr lang="en-AU" b="1" dirty="0"/>
              <a:t>4. Increased Vulnerability</a:t>
            </a:r>
            <a:r>
              <a:rPr lang="en-AU" dirty="0"/>
              <a:t>: There is also evidence that overall tendency to decreased serotonin activity is associated with early onset alcoholism among men. </a:t>
            </a:r>
          </a:p>
          <a:p>
            <a:endParaRPr lang="en-AU" dirty="0"/>
          </a:p>
          <a:p>
            <a:r>
              <a:rPr lang="en-AU" b="1" dirty="0"/>
              <a:t>5.  Alcohol as an Intermediary:</a:t>
            </a:r>
            <a:r>
              <a:rPr lang="en-AU" dirty="0"/>
              <a:t> Alcohol stresses blood sugar control and can cause episodes of </a:t>
            </a:r>
            <a:r>
              <a:rPr lang="en-AU" dirty="0" err="1"/>
              <a:t>hypoglycemia</a:t>
            </a:r>
            <a:r>
              <a:rPr lang="en-AU" dirty="0"/>
              <a:t> (low blood sugar). As well, alcohol disrupts sleep. Both of these factors increase the risk and the severity of depression.</a:t>
            </a:r>
          </a:p>
          <a:p>
            <a:endParaRPr lang="en-AU" dirty="0"/>
          </a:p>
          <a:p>
            <a:endParaRPr lang="en-AU" dirty="0"/>
          </a:p>
        </p:txBody>
      </p:sp>
      <p:pic>
        <p:nvPicPr>
          <p:cNvPr id="18434" name="Picture 2" descr="http://www.kazuya-akimoto.com/classics/contents/images/blue_red_depression_230.jpg"/>
          <p:cNvPicPr>
            <a:picLocks noChangeAspect="1" noChangeArrowheads="1"/>
          </p:cNvPicPr>
          <p:nvPr/>
        </p:nvPicPr>
        <p:blipFill>
          <a:blip r:embed="rId2" cstate="print"/>
          <a:srcRect/>
          <a:stretch>
            <a:fillRect/>
          </a:stretch>
        </p:blipFill>
        <p:spPr bwMode="auto">
          <a:xfrm>
            <a:off x="6715140" y="1500174"/>
            <a:ext cx="2190750" cy="3171825"/>
          </a:xfrm>
          <a:prstGeom prst="rect">
            <a:avLst/>
          </a:prstGeom>
          <a:noFill/>
        </p:spPr>
      </p:pic>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AU" b="1" dirty="0"/>
              <a:t>The Brain Chemistry of Depression</a:t>
            </a:r>
            <a:br>
              <a:rPr lang="en-AU" dirty="0"/>
            </a:br>
            <a:endParaRPr lang="en-AU" dirty="0"/>
          </a:p>
        </p:txBody>
      </p:sp>
      <p:sp>
        <p:nvSpPr>
          <p:cNvPr id="3" name="Content Placeholder 2"/>
          <p:cNvSpPr>
            <a:spLocks noGrp="1"/>
          </p:cNvSpPr>
          <p:nvPr>
            <p:ph sz="quarter" idx="1"/>
          </p:nvPr>
        </p:nvSpPr>
        <p:spPr>
          <a:xfrm>
            <a:off x="457200" y="1219200"/>
            <a:ext cx="5829312" cy="4937760"/>
          </a:xfrm>
        </p:spPr>
        <p:txBody>
          <a:bodyPr>
            <a:normAutofit fontScale="62500" lnSpcReduction="20000"/>
          </a:bodyPr>
          <a:lstStyle/>
          <a:p>
            <a:r>
              <a:rPr lang="en-AU" dirty="0"/>
              <a:t>There are </a:t>
            </a:r>
            <a:r>
              <a:rPr lang="en-AU" b="1" dirty="0"/>
              <a:t>three major neurotransmitters in the brain (serotonin, dopamine and nor epinephrine</a:t>
            </a:r>
            <a:r>
              <a:rPr lang="en-AU" dirty="0"/>
              <a:t>) which must be in the correct balance and constructive tension to affect and allow a positive, stable self image and optimistic mood. </a:t>
            </a:r>
          </a:p>
          <a:p>
            <a:endParaRPr lang="en-AU" dirty="0"/>
          </a:p>
          <a:p>
            <a:r>
              <a:rPr lang="en-AU" dirty="0"/>
              <a:t>However, when these neurotransmitters are in an unbalanced state with one another, mood changes are inevitable. In general, when serotonin levels drop, depression can quickly settle in, and when serotonin levels can be made to rise, a contented mood generally results.</a:t>
            </a:r>
          </a:p>
          <a:p>
            <a:endParaRPr lang="en-AU" dirty="0"/>
          </a:p>
          <a:p>
            <a:r>
              <a:rPr lang="en-AU" b="1" dirty="0"/>
              <a:t>It is important to understand that stopping drinking does not stop depression from happening. Former drinkers who have previously had an alcohol dependence problem are four times as likely to have major depression as former drinkers who never had an alcohol problem </a:t>
            </a:r>
            <a:r>
              <a:rPr lang="en-AU" dirty="0"/>
              <a:t>(</a:t>
            </a:r>
            <a:r>
              <a:rPr lang="en-AU" dirty="0" err="1"/>
              <a:t>Haslin</a:t>
            </a:r>
            <a:r>
              <a:rPr lang="en-AU" dirty="0"/>
              <a:t> &amp; Grant, 2002)</a:t>
            </a:r>
          </a:p>
          <a:p>
            <a:endParaRPr lang="en-AU" dirty="0"/>
          </a:p>
          <a:p>
            <a:r>
              <a:rPr lang="en-AU" dirty="0"/>
              <a:t>REF:  </a:t>
            </a:r>
            <a:r>
              <a:rPr lang="en-AU" dirty="0">
                <a:hlinkClick r:id="rId2"/>
              </a:rPr>
              <a:t>Older People, Alcohol, and Depression, 2011</a:t>
            </a:r>
            <a:endParaRPr lang="en-AU" dirty="0"/>
          </a:p>
        </p:txBody>
      </p:sp>
      <p:pic>
        <p:nvPicPr>
          <p:cNvPr id="17410" name="Picture 2" descr="http://www.amoryn.com/images/ntcircle.gif"/>
          <p:cNvPicPr>
            <a:picLocks noChangeAspect="1" noChangeArrowheads="1"/>
          </p:cNvPicPr>
          <p:nvPr/>
        </p:nvPicPr>
        <p:blipFill>
          <a:blip r:embed="rId3" cstate="print"/>
          <a:srcRect/>
          <a:stretch>
            <a:fillRect/>
          </a:stretch>
        </p:blipFill>
        <p:spPr bwMode="auto">
          <a:xfrm>
            <a:off x="6213210" y="1071546"/>
            <a:ext cx="2930790" cy="3429024"/>
          </a:xfrm>
          <a:prstGeom prst="rect">
            <a:avLst/>
          </a:prstGeom>
          <a:noFill/>
        </p:spPr>
      </p:pic>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AU" b="1" dirty="0"/>
              <a:t>Illicit Drugs – ‘Club Drugs’</a:t>
            </a:r>
          </a:p>
        </p:txBody>
      </p:sp>
      <p:sp>
        <p:nvSpPr>
          <p:cNvPr id="4" name="Rectangle 3"/>
          <p:cNvSpPr/>
          <p:nvPr/>
        </p:nvSpPr>
        <p:spPr>
          <a:xfrm>
            <a:off x="357158" y="1285860"/>
            <a:ext cx="8072494" cy="5262979"/>
          </a:xfrm>
          <a:prstGeom prst="rect">
            <a:avLst/>
          </a:prstGeom>
        </p:spPr>
        <p:txBody>
          <a:bodyPr wrap="square">
            <a:spAutoFit/>
          </a:bodyPr>
          <a:lstStyle/>
          <a:p>
            <a:r>
              <a:rPr lang="en-AU" sz="1600" dirty="0"/>
              <a:t>The term </a:t>
            </a:r>
            <a:r>
              <a:rPr lang="en-AU" sz="1600" b="1" dirty="0"/>
              <a:t>club drug refers to a wide variety of dangerous drugs</a:t>
            </a:r>
            <a:r>
              <a:rPr lang="en-AU" sz="1600" dirty="0"/>
              <a:t>. These drugs are often used by young adults at all-night dance parties, dance clubs and bars. They include:</a:t>
            </a:r>
          </a:p>
          <a:p>
            <a:endParaRPr lang="en-AU" sz="1600" dirty="0"/>
          </a:p>
          <a:p>
            <a:r>
              <a:rPr lang="en-AU" sz="1600" b="1" dirty="0" err="1"/>
              <a:t>Methylenedioxymethamphetamine</a:t>
            </a:r>
            <a:r>
              <a:rPr lang="en-AU" sz="1600" b="1" dirty="0"/>
              <a:t> (MDMA</a:t>
            </a:r>
            <a:r>
              <a:rPr lang="en-AU" sz="1600" dirty="0"/>
              <a:t>), also known as Ecstasy XTC, X, Adam, Clarity and Lover's Speed </a:t>
            </a:r>
          </a:p>
          <a:p>
            <a:endParaRPr lang="en-AU" sz="1600" dirty="0"/>
          </a:p>
          <a:p>
            <a:r>
              <a:rPr lang="en-AU" sz="1600" b="1" dirty="0"/>
              <a:t>Gamma-</a:t>
            </a:r>
            <a:r>
              <a:rPr lang="en-AU" sz="1600" b="1" dirty="0" err="1"/>
              <a:t>hydroxybutyrate</a:t>
            </a:r>
            <a:r>
              <a:rPr lang="en-AU" sz="1600" b="1" dirty="0"/>
              <a:t> (GHB), </a:t>
            </a:r>
            <a:r>
              <a:rPr lang="en-AU" sz="1600" dirty="0"/>
              <a:t>also known as Grievous Bodily Harm, G, Liquid </a:t>
            </a:r>
          </a:p>
          <a:p>
            <a:endParaRPr lang="en-AU" sz="1600" dirty="0"/>
          </a:p>
          <a:p>
            <a:r>
              <a:rPr lang="en-AU" sz="1600" b="1" dirty="0"/>
              <a:t>Ecstasy</a:t>
            </a:r>
            <a:r>
              <a:rPr lang="en-AU" sz="1600" dirty="0"/>
              <a:t> and Georgia Home Boy </a:t>
            </a:r>
          </a:p>
          <a:p>
            <a:endParaRPr lang="en-AU" sz="1600" dirty="0"/>
          </a:p>
          <a:p>
            <a:r>
              <a:rPr lang="en-AU" sz="1600" dirty="0" err="1"/>
              <a:t>Ketamine</a:t>
            </a:r>
            <a:r>
              <a:rPr lang="en-AU" sz="1600" dirty="0"/>
              <a:t>, also known as </a:t>
            </a:r>
            <a:r>
              <a:rPr lang="en-AU" sz="1600" b="1" dirty="0"/>
              <a:t>Special K, </a:t>
            </a:r>
            <a:r>
              <a:rPr lang="en-AU" sz="1600" dirty="0"/>
              <a:t>K, Vitamin K, Cat </a:t>
            </a:r>
            <a:r>
              <a:rPr lang="en-AU" sz="1600" dirty="0" err="1"/>
              <a:t>Valium</a:t>
            </a:r>
            <a:r>
              <a:rPr lang="en-AU" sz="1600" dirty="0"/>
              <a:t> </a:t>
            </a:r>
          </a:p>
          <a:p>
            <a:endParaRPr lang="en-AU" sz="1600" dirty="0"/>
          </a:p>
          <a:p>
            <a:r>
              <a:rPr lang="en-AU" sz="1600" b="1" dirty="0"/>
              <a:t>Rohypnol, </a:t>
            </a:r>
            <a:r>
              <a:rPr lang="en-AU" sz="1600" dirty="0"/>
              <a:t>also known as </a:t>
            </a:r>
            <a:r>
              <a:rPr lang="en-AU" sz="1600" dirty="0" err="1"/>
              <a:t>Roofies</a:t>
            </a:r>
            <a:r>
              <a:rPr lang="en-AU" sz="1600" dirty="0"/>
              <a:t>, </a:t>
            </a:r>
            <a:r>
              <a:rPr lang="en-AU" sz="1600" dirty="0" err="1"/>
              <a:t>Rophies</a:t>
            </a:r>
            <a:r>
              <a:rPr lang="en-AU" sz="1600" dirty="0"/>
              <a:t>, Roche, Forget-me Pill </a:t>
            </a:r>
          </a:p>
          <a:p>
            <a:r>
              <a:rPr lang="en-AU" sz="1600" dirty="0">
                <a:hlinkClick r:id="rId2"/>
              </a:rPr>
              <a:t>Methamphetamine</a:t>
            </a:r>
            <a:r>
              <a:rPr lang="en-AU" sz="1600" dirty="0"/>
              <a:t>, also known as Speed, Ice, Chalk, Meth, Crystal, Crank, Fire, Glass </a:t>
            </a:r>
          </a:p>
          <a:p>
            <a:endParaRPr lang="en-AU" sz="1600" dirty="0"/>
          </a:p>
          <a:p>
            <a:r>
              <a:rPr lang="en-AU" sz="1600" b="1" dirty="0"/>
              <a:t>Lysergic Acid Diethylamide (LSD), </a:t>
            </a:r>
            <a:r>
              <a:rPr lang="en-AU" sz="1600" dirty="0"/>
              <a:t>also known as or Acid, Boomers, Yellow </a:t>
            </a:r>
            <a:r>
              <a:rPr lang="en-AU" sz="1600" dirty="0" err="1"/>
              <a:t>Sunshines</a:t>
            </a:r>
            <a:r>
              <a:rPr lang="en-AU" sz="1600" dirty="0"/>
              <a:t> </a:t>
            </a:r>
          </a:p>
          <a:p>
            <a:r>
              <a:rPr lang="en-AU" sz="1600" dirty="0"/>
              <a:t>Club drugs have become more common in recent years. Sometimes people use them to commit sexual assaults. Club drugs can cause serious health problems and sometimes death. They are even more dangerous if you use them with alcohol. </a:t>
            </a:r>
          </a:p>
          <a:p>
            <a:endParaRPr lang="en-AU" sz="1600" dirty="0"/>
          </a:p>
          <a:p>
            <a:r>
              <a:rPr lang="en-AU" sz="1600" b="1" dirty="0"/>
              <a:t>REF: NIH: National Institute on Drug Abuse</a:t>
            </a: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AU" b="1" dirty="0"/>
              <a:t>Drug Abuse and Women: Prevalence and Incidence in Australia</a:t>
            </a:r>
          </a:p>
        </p:txBody>
      </p:sp>
      <p:sp>
        <p:nvSpPr>
          <p:cNvPr id="3" name="Content Placeholder 2"/>
          <p:cNvSpPr>
            <a:spLocks noGrp="1"/>
          </p:cNvSpPr>
          <p:nvPr>
            <p:ph sz="quarter" idx="1"/>
          </p:nvPr>
        </p:nvSpPr>
        <p:spPr>
          <a:xfrm>
            <a:off x="539552" y="1340768"/>
            <a:ext cx="5472122" cy="5210196"/>
          </a:xfrm>
        </p:spPr>
        <p:txBody>
          <a:bodyPr>
            <a:normAutofit fontScale="77500" lnSpcReduction="20000"/>
          </a:bodyPr>
          <a:lstStyle/>
          <a:p>
            <a:r>
              <a:rPr lang="en-AU" dirty="0"/>
              <a:t>Drug use among women appears to be on the rise both in Australia and around the world.</a:t>
            </a:r>
          </a:p>
          <a:p>
            <a:endParaRPr lang="en-AU" dirty="0"/>
          </a:p>
          <a:p>
            <a:r>
              <a:rPr lang="en-AU" dirty="0"/>
              <a:t>10.35% of women using </a:t>
            </a:r>
          </a:p>
          <a:p>
            <a:r>
              <a:rPr lang="en-AU" dirty="0"/>
              <a:t>illicit drugs in the past 12 months in Australia.</a:t>
            </a:r>
          </a:p>
          <a:p>
            <a:endParaRPr lang="en-AU" dirty="0"/>
          </a:p>
          <a:p>
            <a:r>
              <a:rPr lang="en-AU" dirty="0"/>
              <a:t>Women misuse both prescription and illicit drugs for various reasons.  These include dealing with past trauma, relieving stress, and self medicating mental illness.  Women and men’s drug use differs with men more likely to use drugs for recreational purposes and women’ more likely to use them to improve mood, reduce tension and cope with problems.</a:t>
            </a:r>
          </a:p>
          <a:p>
            <a:endParaRPr lang="en-AU" dirty="0"/>
          </a:p>
          <a:p>
            <a:r>
              <a:rPr lang="en-AU" dirty="0"/>
              <a:t>REF</a:t>
            </a:r>
            <a:r>
              <a:rPr lang="en-AU" dirty="0">
                <a:hlinkClick r:id="rId2"/>
              </a:rPr>
              <a:t>:  Women and Drugs, Women’s Health Victoria (2008)</a:t>
            </a:r>
            <a:endParaRPr lang="en-AU" dirty="0"/>
          </a:p>
          <a:p>
            <a:endParaRPr lang="en-AU" dirty="0"/>
          </a:p>
        </p:txBody>
      </p:sp>
      <p:pic>
        <p:nvPicPr>
          <p:cNvPr id="15362" name="Picture 2" descr="http://www.kuvamyynti.info/Art%20painting%20Mirrow%20of%20%20depression.jpg"/>
          <p:cNvPicPr>
            <a:picLocks noChangeAspect="1" noChangeArrowheads="1"/>
          </p:cNvPicPr>
          <p:nvPr/>
        </p:nvPicPr>
        <p:blipFill>
          <a:blip r:embed="rId3" cstate="print"/>
          <a:srcRect/>
          <a:stretch>
            <a:fillRect/>
          </a:stretch>
        </p:blipFill>
        <p:spPr bwMode="auto">
          <a:xfrm>
            <a:off x="6183904" y="1357298"/>
            <a:ext cx="2745814" cy="3223830"/>
          </a:xfrm>
          <a:prstGeom prst="rect">
            <a:avLst/>
          </a:prstGeom>
          <a:noFill/>
        </p:spPr>
      </p:pic>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6203032" cy="990600"/>
          </a:xfrm>
        </p:spPr>
        <p:txBody>
          <a:bodyPr>
            <a:normAutofit fontScale="90000"/>
          </a:bodyPr>
          <a:lstStyle/>
          <a:p>
            <a:r>
              <a:rPr lang="en-AU" dirty="0"/>
              <a:t>Social and Health Risk for Drug-Using Women</a:t>
            </a:r>
          </a:p>
        </p:txBody>
      </p:sp>
      <p:sp>
        <p:nvSpPr>
          <p:cNvPr id="3" name="Content Placeholder 2"/>
          <p:cNvSpPr>
            <a:spLocks noGrp="1"/>
          </p:cNvSpPr>
          <p:nvPr>
            <p:ph sz="quarter" idx="1"/>
          </p:nvPr>
        </p:nvSpPr>
        <p:spPr>
          <a:xfrm>
            <a:off x="467544" y="1196752"/>
            <a:ext cx="6768752" cy="5234136"/>
          </a:xfrm>
        </p:spPr>
        <p:txBody>
          <a:bodyPr>
            <a:normAutofit fontScale="70000" lnSpcReduction="20000"/>
          </a:bodyPr>
          <a:lstStyle/>
          <a:p>
            <a:r>
              <a:rPr lang="en-AU" dirty="0"/>
              <a:t>There are many health and social implications associated with women’s misuse of drugs.  </a:t>
            </a:r>
          </a:p>
          <a:p>
            <a:endParaRPr lang="en-AU" dirty="0"/>
          </a:p>
          <a:p>
            <a:r>
              <a:rPr lang="en-AU" dirty="0"/>
              <a:t>Exposure to significant illness and disease including hepatitis C and human immunodeficiency virus (HIV) which women are biologically more vulnerable to can dramatically reduce quality of life.  </a:t>
            </a:r>
          </a:p>
          <a:p>
            <a:endParaRPr lang="en-AU" dirty="0"/>
          </a:p>
          <a:p>
            <a:r>
              <a:rPr lang="en-AU" dirty="0"/>
              <a:t>Falls and other injuries sustained while under the influence of prescription drugs used for illicit purposes is concern for women, many of who are also abusing alcohol</a:t>
            </a:r>
          </a:p>
          <a:p>
            <a:endParaRPr lang="en-AU" dirty="0"/>
          </a:p>
          <a:p>
            <a:r>
              <a:rPr lang="en-AU" dirty="0"/>
              <a:t>Maintaining employment can be difficult for women using drugs </a:t>
            </a:r>
          </a:p>
          <a:p>
            <a:r>
              <a:rPr lang="en-AU" dirty="0"/>
              <a:t>further exacerbating the lack of financial security women experience compared to men.  </a:t>
            </a:r>
          </a:p>
          <a:p>
            <a:endParaRPr lang="en-AU" dirty="0"/>
          </a:p>
          <a:p>
            <a:r>
              <a:rPr lang="en-AU" dirty="0"/>
              <a:t>Women are more likely to be incarcerated for non-violent drug offences than men which can result in separation from dependent children</a:t>
            </a:r>
          </a:p>
          <a:p>
            <a:endParaRPr lang="en-AU" dirty="0"/>
          </a:p>
        </p:txBody>
      </p:sp>
      <p:sp>
        <p:nvSpPr>
          <p:cNvPr id="77826" name="AutoShape 2" descr="data:image/jpeg;base64,/9j/4AAQSkZJRgABAQAAAQABAAD/2wCEAAkGBhAOEA4PEBAQEA4QFA8QDxAPFg8QEA4PExAXFBQQFhQXGyYgFxolGRISHy8gIycpLCwsFx4xNzAqNSYrLykBCQoKDgwOGg8PGi0kHx8uLS8pLC8sLC8pNDUrNSk1KSw0Ly0pKSsuKTMyKSkvLC8pLCksKikpKSwqLCwsLCk0Lf/AABEIAMIBAwMBIgACEQEDEQH/xAAcAAEAAgMBAQEAAAAAAAAAAAAABgcBAgQFAwj/xABIEAACAQICBQYICggGAwAAAAAAAQIDEQQhBQYxQYESE1FhcZEHIjJCUnKhsRcjJDNUc5KzwdEUNENTgtLh8GKio7LCwxY1RP/EABsBAQACAwEBAAAAAAAAAAAAAAACBgEDBQQH/8QAMhEBAAIBAwEEBgoDAAAAAAAAAAECAwQFETESIUFxIlFhodHhExQyNEJSgbHB8BVikf/aAAwDAQACEQMRAD8AvEAAAAAAAAAAAAAAAAEY05r5h8M3Cn8fVWTUXanF9c/wV+BCtJa44vEXvVdOD8yjeCt2+U+8lFZl1dNtWfPHMx2Y9vwWpidIUaXzlWnT9eUY+9nny1uwSy/SafDlP3IqJu7u830vaZTJ9h1qbFjiPSvM+XEfFbi1vwT/APop8eUvwO7C6VoVfm61Kb6Iyi33XKWuZHYhm2w4pj0bz7p+C8gVFo7WbFYe3IqycfQqfGR7LPZwsTXRGvFOpaNePMzfnLOm327Y8cusjNZhytTtGfD3x6Uezr/z4cpQDEZJpNO6eaazTXSZIOQAAAAAAAAAAAAAAAAAAAAAAAAAAAAYbtmBpiMRClCVSclGEU3KUskkt5WOtGu9TFOVKi3Tw+x7p1fW6I/4e/oXy1z1reMqOlTfyam8rftpLz31dC49kaRsrVbNt2yMcRlyx6XhHq+f7N0ZRqmZRsd9uZNbjnEt4Ym0R1luZPmqselH3w9Plvq2vsHJF6z0l9sPT858PzPubWNTCHPL2NBayVcI1HOdHfTe7ri9z6tj9pYeBx0K8I1KcuVF96e9NbmVIepoDTksJUvm6UrKpDpXpLrX9CE15cbcNurmib444t+/zWeDShWjUjGcGpRkk4tbGnvNzWqUxx3SAAMAAAAAAAAAAAAAAAAAAAAAAQ3wjawczSWGg7VK6bm1tjR2NfxPLsUiYt2KQ1g0q8Xia1bzZSap9VOOUV3K/Fkqx3uvtOmjNm7Vule/9fD++xwpmUaoyjYubdHbovRNbFz5ujByl5z2RgumUtxvoHQlTG1o0YZLbUntVOG+XbuS3st/RWiaWEpxpUo8mK2vzpy3yk97I2s4u47l9B6FPtIzonwbUIJSxEnWnvjFuFNdWWb712Elw2hcNSVqdClDshC/fa52g1qrk1GTJPNrS+M8JTkrSpwa6HGLXuPKx2p2DrZ8yqcvTo/FSX2cnxTPbAQrkvSeazMK70vqhXwyc4N16KzbStVguuK8pda7jwi4SIa16sK0sRRjZq8qsFsa31Etz6Vv27ds4t61g0G6TNox5vHpPxQwwbNGCaxpbqPprkt4WbyleVJvdLbKHHN9/STUp6lVcJRlF2lFqUX0STumWvovHLEUaVZefFNr0ZbJR4NNcDXaFU3jTRjyRlr0t18/m6gARcQAAAAAAAAAAAAAAAAAAAAAePrfjeYwWKmsnyHCPrVGoJ/5ilUWp4TqvJwUV6dWmn2JSl/xRVSJ1W7ZacYJt65boyjVHdoTCc/icPSeydSEX6vKXK9lyTr5L9ik29ULS1I0IsLhYNr42tapU6UmvEhwT72yQmEZNT57kvOS02nxAAEAAADDRkAVjp/R36PiKlNeTflQ9SWaXDNcDzGiX6+UPHoT6Yzi/wCFpr/cyJtG2Oi86LNOXBW09eP2fIm3g+xl6dei/MlGcfVqJ3X2oSfEhbR7+olbk4uUfToz74zi17HIW6NW6U7emt7O9YQANSlgAAAAAAAAAAAAAAAAAAAACG+FKPyOk+ivD205oq1FweEHC85o+v003TqcIzV/Y2U+TquGzW50/Hqmf4bJnualW/T8Lf0pd/NyseEju0LjeYxGHqvZTqQlL1VLxvZclLpams3w2rHjEr1BhMyanz0AAAAAAABE9fJfq63/ABj/ANqIg0SDW7Fc5iHFbKcVD+La/elwPCaNtei5bfWaaesT/ee98Wj1NUP1+j6le/ZyUec0ezqNR5WNnLdTovhKc1b2RYt0T19uNNfyWEADUpQAAAAAAAAAAAAAAAAAAAAA+GNwqrU6lKXk1IyhLslFp+8oXE4eVKc6c1adOUoSX+KLs/cfoEq7wm6D5qtHFRXxda0alvNrRW3jFd8WSq7uy6iKZJxT+Lp5whiMo1Momta39Q9PLFYaMJP46glTmt8orKE+KVu1MkpRGidK1cJVjWpStKO1PyZxe2ElvTLd1d1poY6HiPkVUvHoyfjR616UetcbEJhUNz2+2G85KR6M+75PaABFxgAADh0vpKOGpSm/K2Qj6Ut3DebaS0rTw0eVUefmxXlSfUvxILpTSk8TPlyySyhFbILo7eslEcujotHbPbtW+zHv9jkqScm5N3bbbb3tu7Z82jcw0TWqO58miU+DvC/F4jEP9tU5MOunTVk+9y7iJ4rlS5NKCvVqyVOC65O1/aWhorARw1GlRjspxUb9L3y4u74kbS5G7ZuMcY48XWACCtgAAAAAAAAAAAAAAAAAAAAAcel9FwxdGpQqeTNWvvjLbGa607M7AEq2msxaOsKD0no2phatShVVpwduqS3SXU1mc5cOuWqccfTUo2jiaafNyeSktvNy6uh7nxKhxGHnSnKnUi4Ti7SjLJpmyJXbQ62upp/tHWP58mp9KVWUGpRbjKLvGUW1KL6U1sPkjJl0OqYaK8JOKpJRqxjiIrfLxKlvWSs+KJNhPCPh5xTlSrQfQuRJd90VWjuwcvF4sdmHPybXpsk89njy7vksyev+Ht4tOs31qEf+R5uM15qzypQjSXS/Hl+S7mRCMj7RkOzCFdq02Oeezz5u2piJVJOU5OUntcndsJnPGR9YyMvTNeO6H2NZzUU23ZLNs1dRRTbdktrZ06A0FPSNRSknDBQeb2OvJeaurpe7t2YmeHmzZa4azaz1dRdDOrN46qrLOGGi9y2Sqe9Lj1E4NadNRSjFJRikklkkkrJJGxqVHPmnNebyAANAAAAAAAAAAAAAAAAAAAAAAAAAeDrNqjRx8bvxK6VoVUs/VkvOXuPeATx5LY7Rak8TCjdNau4jBS5NaDSbtGpHOnPsl+G080/QFehCpFwnGM4SycZJSi11pkS0t4M8PVvKhKVCXo+XT7m7rv4E4ssmm3qsxxmj9YVcdeFllxO/WHVOvgFGVRwlCbcYyg27u1800mskeZhpbSULBp8tMsRak8xLujI+sZHLGR04PC1a9SFKjFSqTvZNqKyTbzfUmSbMs1pWbW6Q+8ZGJ4xRyV5SeSjHNt9BIcD4Oa87PEV40474Ubyl2cp2S9pLdD6sYbB50qa5e+pPxqj47uFiE2V/Ubtir3Y++UT0HqRVxDjVxl6dJZxoLKcvW9Fe3sJ9RoxhGMIRUYRSUYxSSilsSRuCHKuZ9RfPbm8gAMPOAAAAAAAAAAAAAAAAAAAAAAAAAAAARDwk6TrYfD0JUak6UnV5LcHZuPNydu9IN2DDObJGOPFLwUd/5bjvpdf7Rla2476XW+0S7Lsf4PL+aPem/hW+Yw31svu2Vzh3mffHaaxGIUY1q1SrGLvFTd0na1zlhKzTJR3LBoME6bFGO088O1M97Uh/L8P2VvuZHgH1wuLnSmqlOThON7Sjk1dWfsbJS9uqwzmw2xx1mF4gqBaz4z6TV+0fSOs2L+k1e8h2JVWdgzR+KPf8Ftggep+sdeeJVGpOVVVVKzm/m+RFyyVs7/gTwjMcORqtNbTZPo7AAMPKAAAAAAAAAAAAAAAAAAAAAAAAAAAQfwsfq2H+u/6pk4IP4WP1bD/Xf9UzMPft33mnmq8yamSa8tkbGhsjI7KUrpG5z4ae1HQSeqk8wymbxkfMymGZhItSX8voerW+7ZaZVWoz+X0PVrfdstU1W6qNvf3r9IAARcUAAAAAAAAAAAAAAAAAAAAAAAAAAA87TuhKeNoujU32cZ2jKVOV/KjfY7XXE9EBKtprMWr1hBvgpofv6v2af5D4KqH7+r9mn+ROQZ5er69qPzyqXXTU+no+nSnCpObnNwakoqyUW75dhE0WX4WfmMN9bL7tlZkoWvbMlsmni155nvbxlbM9zV/RkcZiKVBylCM1N8qNm1yYOW/sPBRJvB7L5fQXVV+5kZ57np1eSaae8168JV8F9L6RW7qf5D4L6X0it3U/yJsCHMqZ9f1P55RjQmotPB14V41qk3FSSjJQSfKjbd2knAMPNly3yz2rzzIAA1gAAAAAAAAAAAAAAAAAAAAAAAAAAAAAAAIJ4WfmML9bL7tlZF8ab0JSxtJ0aqydmpJRc4NNO8XJO2y3Y2Rv4LML+9r/AOj/ACEolYdBuWLBhjHfrHKrCTeDz/2FDsq/dSJb8FmF/e1/9H+Q7tDahUMHWhXhUqylDlWUub5L5UXHO0U945b9TuuHLitSOeZhJgARVcAAA0qVoxtd2ve1+o3MOKe1dXBgaPERz8ZO222b222LrMLEwaT5SzNuYjn4qz25LPO/vDox9FdyA5uVm7VVtcs7Pa8lfh7TEnb9rtd7pX2JK2Xaj61KdvJpxa2u9lmv6e81UZJfNxyTtZpvot/fQBrzviybqPo2NW6PczDWx87a90trSfY2JKSWVONt6VnfLt6/fxy4SyjzcUtt8mk3a/4gJZO/Ore7J36Xln1/3kZi2uT8amvEVsm5bva7mYwed6Uc7+jnvSEabunzcVszyvt/tgdQAAAAAAAAAAAAAAAAAAAAAAAAAAAAAAAAAAAAAAAAAAAAAAAP/9k="/>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AU"/>
          </a:p>
        </p:txBody>
      </p:sp>
      <p:sp>
        <p:nvSpPr>
          <p:cNvPr id="77828" name="AutoShape 4" descr="data:image/jpeg;base64,/9j/4AAQSkZJRgABAQAAAQABAAD/2wCEAAkGBhAOEA4PEBAQEA4QFA8QDxAPFg8QEA4PExAXFBQQFhQXGyYgFxolGRISHy8gIycpLCwsFx4xNzAqNSYrLykBCQoKDgwOGg8PGi0kHx8uLS8pLC8sLC8pNDUrNSk1KSw0Ly0pKSsuKTMyKSkvLC8pLCksKikpKSwqLCwsLCk0Lf/AABEIAMIBAwMBIgACEQEDEQH/xAAcAAEAAgMBAQEAAAAAAAAAAAAABgcBAgQFAwj/xABIEAACAQICBQYICggGAwAAAAAAAQIDEQQhBQYxQYESE1FhcZEHIjJCUnKhsRcjJDNUc5KzwdEUNENTgtLh8GKio7LCwxY1RP/EABsBAQACAwEBAAAAAAAAAAAAAAACBgEDBQQH/8QAMhEBAAIBAwEEBgoDAAAAAAAAAAECAwQFETESIUFxIlFhodHhExQyNEJSgbHB8BVikf/aAAwDAQACEQMRAD8AvEAAAAAAAAAAAAAAAAEY05r5h8M3Cn8fVWTUXanF9c/wV+BCtJa44vEXvVdOD8yjeCt2+U+8lFZl1dNtWfPHMx2Y9vwWpidIUaXzlWnT9eUY+9nny1uwSy/SafDlP3IqJu7u830vaZTJ9h1qbFjiPSvM+XEfFbi1vwT/APop8eUvwO7C6VoVfm61Kb6Iyi33XKWuZHYhm2w4pj0bz7p+C8gVFo7WbFYe3IqycfQqfGR7LPZwsTXRGvFOpaNePMzfnLOm327Y8cusjNZhytTtGfD3x6Uezr/z4cpQDEZJpNO6eaazTXSZIOQAAAAAAAAAAAAAAAAAAAAAAAAAAAAYbtmBpiMRClCVSclGEU3KUskkt5WOtGu9TFOVKi3Tw+x7p1fW6I/4e/oXy1z1reMqOlTfyam8rftpLz31dC49kaRsrVbNt2yMcRlyx6XhHq+f7N0ZRqmZRsd9uZNbjnEt4Ym0R1luZPmqselH3w9Plvq2vsHJF6z0l9sPT858PzPubWNTCHPL2NBayVcI1HOdHfTe7ri9z6tj9pYeBx0K8I1KcuVF96e9NbmVIepoDTksJUvm6UrKpDpXpLrX9CE15cbcNurmib444t+/zWeDShWjUjGcGpRkk4tbGnvNzWqUxx3SAAMAAAAAAAAAAAAAAAAAAAAAAQ3wjawczSWGg7VK6bm1tjR2NfxPLsUiYt2KQ1g0q8Xia1bzZSap9VOOUV3K/Fkqx3uvtOmjNm7Vule/9fD++xwpmUaoyjYubdHbovRNbFz5ujByl5z2RgumUtxvoHQlTG1o0YZLbUntVOG+XbuS3st/RWiaWEpxpUo8mK2vzpy3yk97I2s4u47l9B6FPtIzonwbUIJSxEnWnvjFuFNdWWb712Elw2hcNSVqdClDshC/fa52g1qrk1GTJPNrS+M8JTkrSpwa6HGLXuPKx2p2DrZ8yqcvTo/FSX2cnxTPbAQrkvSeazMK70vqhXwyc4N16KzbStVguuK8pda7jwi4SIa16sK0sRRjZq8qsFsa31Etz6Vv27ds4t61g0G6TNox5vHpPxQwwbNGCaxpbqPprkt4WbyleVJvdLbKHHN9/STUp6lVcJRlF2lFqUX0STumWvovHLEUaVZefFNr0ZbJR4NNcDXaFU3jTRjyRlr0t18/m6gARcQAAAAAAAAAAAAAAAAAAAAAePrfjeYwWKmsnyHCPrVGoJ/5ilUWp4TqvJwUV6dWmn2JSl/xRVSJ1W7ZacYJt65boyjVHdoTCc/icPSeydSEX6vKXK9lyTr5L9ik29ULS1I0IsLhYNr42tapU6UmvEhwT72yQmEZNT57kvOS02nxAAEAAADDRkAVjp/R36PiKlNeTflQ9SWaXDNcDzGiX6+UPHoT6Yzi/wCFpr/cyJtG2Oi86LNOXBW09eP2fIm3g+xl6dei/MlGcfVqJ3X2oSfEhbR7+olbk4uUfToz74zi17HIW6NW6U7emt7O9YQANSlgAAAAAAAAAAAAAAAAAAAACG+FKPyOk+ivD205oq1FweEHC85o+v003TqcIzV/Y2U+TquGzW50/Hqmf4bJnualW/T8Lf0pd/NyseEju0LjeYxGHqvZTqQlL1VLxvZclLpams3w2rHjEr1BhMyanz0AAAAAAABE9fJfq63/ABj/ANqIg0SDW7Fc5iHFbKcVD+La/elwPCaNtei5bfWaaesT/ee98Wj1NUP1+j6le/ZyUec0ezqNR5WNnLdTovhKc1b2RYt0T19uNNfyWEADUpQAAAAAAAAAAAAAAAAAAAAA+GNwqrU6lKXk1IyhLslFp+8oXE4eVKc6c1adOUoSX+KLs/cfoEq7wm6D5qtHFRXxda0alvNrRW3jFd8WSq7uy6iKZJxT+Lp5whiMo1Momta39Q9PLFYaMJP46glTmt8orKE+KVu1MkpRGidK1cJVjWpStKO1PyZxe2ElvTLd1d1poY6HiPkVUvHoyfjR616UetcbEJhUNz2+2G85KR6M+75PaABFxgAADh0vpKOGpSm/K2Qj6Ut3DebaS0rTw0eVUefmxXlSfUvxILpTSk8TPlyySyhFbILo7eslEcujotHbPbtW+zHv9jkqScm5N3bbbb3tu7Z82jcw0TWqO58miU+DvC/F4jEP9tU5MOunTVk+9y7iJ4rlS5NKCvVqyVOC65O1/aWhorARw1GlRjspxUb9L3y4u74kbS5G7ZuMcY48XWACCtgAAAAAAAAAAAAAAAAAAAAAcel9FwxdGpQqeTNWvvjLbGa607M7AEq2msxaOsKD0no2phatShVVpwduqS3SXU1mc5cOuWqccfTUo2jiaafNyeSktvNy6uh7nxKhxGHnSnKnUi4Ti7SjLJpmyJXbQ62upp/tHWP58mp9KVWUGpRbjKLvGUW1KL6U1sPkjJl0OqYaK8JOKpJRqxjiIrfLxKlvWSs+KJNhPCPh5xTlSrQfQuRJd90VWjuwcvF4sdmHPybXpsk89njy7vksyev+Ht4tOs31qEf+R5uM15qzypQjSXS/Hl+S7mRCMj7RkOzCFdq02Oeezz5u2piJVJOU5OUntcndsJnPGR9YyMvTNeO6H2NZzUU23ZLNs1dRRTbdktrZ06A0FPSNRSknDBQeb2OvJeaurpe7t2YmeHmzZa4azaz1dRdDOrN46qrLOGGi9y2Sqe9Lj1E4NadNRSjFJRikklkkkrJJGxqVHPmnNebyAANAAAAAAAAAAAAAAAAAAAAAAAAAeDrNqjRx8bvxK6VoVUs/VkvOXuPeATx5LY7Rak8TCjdNau4jBS5NaDSbtGpHOnPsl+G080/QFehCpFwnGM4SycZJSi11pkS0t4M8PVvKhKVCXo+XT7m7rv4E4ssmm3qsxxmj9YVcdeFllxO/WHVOvgFGVRwlCbcYyg27u1800mskeZhpbSULBp8tMsRak8xLujI+sZHLGR04PC1a9SFKjFSqTvZNqKyTbzfUmSbMs1pWbW6Q+8ZGJ4xRyV5SeSjHNt9BIcD4Oa87PEV40474Ubyl2cp2S9pLdD6sYbB50qa5e+pPxqj47uFiE2V/Ubtir3Y++UT0HqRVxDjVxl6dJZxoLKcvW9Fe3sJ9RoxhGMIRUYRSUYxSSilsSRuCHKuZ9RfPbm8gAMPOAAAAAAAAAAAAAAAAAAAAAAAAAAAARDwk6TrYfD0JUak6UnV5LcHZuPNydu9IN2DDObJGOPFLwUd/5bjvpdf7Rla2476XW+0S7Lsf4PL+aPem/hW+Yw31svu2Vzh3mffHaaxGIUY1q1SrGLvFTd0na1zlhKzTJR3LBoME6bFGO088O1M97Uh/L8P2VvuZHgH1wuLnSmqlOThON7Sjk1dWfsbJS9uqwzmw2xx1mF4gqBaz4z6TV+0fSOs2L+k1e8h2JVWdgzR+KPf8Ftggep+sdeeJVGpOVVVVKzm/m+RFyyVs7/gTwjMcORqtNbTZPo7AAMPKAAAAAAAAAAAAAAAAAAAAAAAAAAAQfwsfq2H+u/6pk4IP4WP1bD/Xf9UzMPft33mnmq8yamSa8tkbGhsjI7KUrpG5z4ae1HQSeqk8wymbxkfMymGZhItSX8voerW+7ZaZVWoz+X0PVrfdstU1W6qNvf3r9IAARcUAAAAAAAAAAAAAAAAAAAAAAAAAAA87TuhKeNoujU32cZ2jKVOV/KjfY7XXE9EBKtprMWr1hBvgpofv6v2af5D4KqH7+r9mn+ROQZ5er69qPzyqXXTU+no+nSnCpObnNwakoqyUW75dhE0WX4WfmMN9bL7tlZkoWvbMlsmni155nvbxlbM9zV/RkcZiKVBylCM1N8qNm1yYOW/sPBRJvB7L5fQXVV+5kZ57np1eSaae8168JV8F9L6RW7qf5D4L6X0it3U/yJsCHMqZ9f1P55RjQmotPB14V41qk3FSSjJQSfKjbd2knAMPNly3yz2rzzIAA1gAAAAAAAAAAAAAAAAAAAAAAAAAAAAAAAIJ4WfmML9bL7tlZF8ab0JSxtJ0aqydmpJRc4NNO8XJO2y3Y2Rv4LML+9r/AOj/ACEolYdBuWLBhjHfrHKrCTeDz/2FDsq/dSJb8FmF/e1/9H+Q7tDahUMHWhXhUqylDlWUub5L5UXHO0U945b9TuuHLitSOeZhJgARVcAAA0qVoxtd2ve1+o3MOKe1dXBgaPERz8ZO222b222LrMLEwaT5SzNuYjn4qz25LPO/vDox9FdyA5uVm7VVtcs7Pa8lfh7TEnb9rtd7pX2JK2Xaj61KdvJpxa2u9lmv6e81UZJfNxyTtZpvot/fQBrzviybqPo2NW6PczDWx87a90trSfY2JKSWVONt6VnfLt6/fxy4SyjzcUtt8mk3a/4gJZO/Ore7J36Xln1/3kZi2uT8amvEVsm5bva7mYwed6Uc7+jnvSEabunzcVszyvt/tgdQAAAAAAAAAAAAAAAAAAAAAAAAAAAAAAAAAAAAAAAAAAAAAAAP/9k="/>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AU"/>
          </a:p>
        </p:txBody>
      </p:sp>
      <p:sp>
        <p:nvSpPr>
          <p:cNvPr id="77830" name="AutoShape 6" descr="data:image/jpeg;base64,/9j/4AAQSkZJRgABAQAAAQABAAD/2wCEAAkGBhAOEA4PEBAQEA4QFA8QDxAPFg8QEA4PExAXFBQQFhQXGyYgFxolGRISHy8gIycpLCwsFx4xNzAqNSYrLykBCQoKDgwOGg8PGi0kHx8uLS8pLC8sLC8pNDUrNSk1KSw0Ly0pKSsuKTMyKSkvLC8pLCksKikpKSwqLCwsLCk0Lf/AABEIAMIBAwMBIgACEQEDEQH/xAAcAAEAAgMBAQEAAAAAAAAAAAAABgcBAgQFAwj/xABIEAACAQICBQYICggGAwAAAAAAAQIDEQQhBQYxQYESE1FhcZEHIjJCUnKhsRcjJDNUc5KzwdEUNENTgtLh8GKio7LCwxY1RP/EABsBAQACAwEBAAAAAAAAAAAAAAACBgEDBQQH/8QAMhEBAAIBAwEEBgoDAAAAAAAAAAECAwQFETESIUFxIlFhodHhExQyNEJSgbHB8BVikf/aAAwDAQACEQMRAD8AvEAAAAAAAAAAAAAAAAEY05r5h8M3Cn8fVWTUXanF9c/wV+BCtJa44vEXvVdOD8yjeCt2+U+8lFZl1dNtWfPHMx2Y9vwWpidIUaXzlWnT9eUY+9nny1uwSy/SafDlP3IqJu7u830vaZTJ9h1qbFjiPSvM+XEfFbi1vwT/APop8eUvwO7C6VoVfm61Kb6Iyi33XKWuZHYhm2w4pj0bz7p+C8gVFo7WbFYe3IqycfQqfGR7LPZwsTXRGvFOpaNePMzfnLOm327Y8cusjNZhytTtGfD3x6Uezr/z4cpQDEZJpNO6eaazTXSZIOQAAAAAAAAAAAAAAAAAAAAAAAAAAAAYbtmBpiMRClCVSclGEU3KUskkt5WOtGu9TFOVKi3Tw+x7p1fW6I/4e/oXy1z1reMqOlTfyam8rftpLz31dC49kaRsrVbNt2yMcRlyx6XhHq+f7N0ZRqmZRsd9uZNbjnEt4Ym0R1luZPmqselH3w9Plvq2vsHJF6z0l9sPT858PzPubWNTCHPL2NBayVcI1HOdHfTe7ri9z6tj9pYeBx0K8I1KcuVF96e9NbmVIepoDTksJUvm6UrKpDpXpLrX9CE15cbcNurmib444t+/zWeDShWjUjGcGpRkk4tbGnvNzWqUxx3SAAMAAAAAAAAAAAAAAAAAAAAAAQ3wjawczSWGg7VK6bm1tjR2NfxPLsUiYt2KQ1g0q8Xia1bzZSap9VOOUV3K/Fkqx3uvtOmjNm7Vule/9fD++xwpmUaoyjYubdHbovRNbFz5ujByl5z2RgumUtxvoHQlTG1o0YZLbUntVOG+XbuS3st/RWiaWEpxpUo8mK2vzpy3yk97I2s4u47l9B6FPtIzonwbUIJSxEnWnvjFuFNdWWb712Elw2hcNSVqdClDshC/fa52g1qrk1GTJPNrS+M8JTkrSpwa6HGLXuPKx2p2DrZ8yqcvTo/FSX2cnxTPbAQrkvSeazMK70vqhXwyc4N16KzbStVguuK8pda7jwi4SIa16sK0sRRjZq8qsFsa31Etz6Vv27ds4t61g0G6TNox5vHpPxQwwbNGCaxpbqPprkt4WbyleVJvdLbKHHN9/STUp6lVcJRlF2lFqUX0STumWvovHLEUaVZefFNr0ZbJR4NNcDXaFU3jTRjyRlr0t18/m6gARcQAAAAAAAAAAAAAAAAAAAAAePrfjeYwWKmsnyHCPrVGoJ/5ilUWp4TqvJwUV6dWmn2JSl/xRVSJ1W7ZacYJt65boyjVHdoTCc/icPSeydSEX6vKXK9lyTr5L9ik29ULS1I0IsLhYNr42tapU6UmvEhwT72yQmEZNT57kvOS02nxAAEAAADDRkAVjp/R36PiKlNeTflQ9SWaXDNcDzGiX6+UPHoT6Yzi/wCFpr/cyJtG2Oi86LNOXBW09eP2fIm3g+xl6dei/MlGcfVqJ3X2oSfEhbR7+olbk4uUfToz74zi17HIW6NW6U7emt7O9YQANSlgAAAAAAAAAAAAAAAAAAAACG+FKPyOk+ivD205oq1FweEHC85o+v003TqcIzV/Y2U+TquGzW50/Hqmf4bJnualW/T8Lf0pd/NyseEju0LjeYxGHqvZTqQlL1VLxvZclLpams3w2rHjEr1BhMyanz0AAAAAAABE9fJfq63/ABj/ANqIg0SDW7Fc5iHFbKcVD+La/elwPCaNtei5bfWaaesT/ee98Wj1NUP1+j6le/ZyUec0ezqNR5WNnLdTovhKc1b2RYt0T19uNNfyWEADUpQAAAAAAAAAAAAAAAAAAAAA+GNwqrU6lKXk1IyhLslFp+8oXE4eVKc6c1adOUoSX+KLs/cfoEq7wm6D5qtHFRXxda0alvNrRW3jFd8WSq7uy6iKZJxT+Lp5whiMo1Momta39Q9PLFYaMJP46glTmt8orKE+KVu1MkpRGidK1cJVjWpStKO1PyZxe2ElvTLd1d1poY6HiPkVUvHoyfjR616UetcbEJhUNz2+2G85KR6M+75PaABFxgAADh0vpKOGpSm/K2Qj6Ut3DebaS0rTw0eVUefmxXlSfUvxILpTSk8TPlyySyhFbILo7eslEcujotHbPbtW+zHv9jkqScm5N3bbbb3tu7Z82jcw0TWqO58miU+DvC/F4jEP9tU5MOunTVk+9y7iJ4rlS5NKCvVqyVOC65O1/aWhorARw1GlRjspxUb9L3y4u74kbS5G7ZuMcY48XWACCtgAAAAAAAAAAAAAAAAAAAAAcel9FwxdGpQqeTNWvvjLbGa607M7AEq2msxaOsKD0no2phatShVVpwduqS3SXU1mc5cOuWqccfTUo2jiaafNyeSktvNy6uh7nxKhxGHnSnKnUi4Ti7SjLJpmyJXbQ62upp/tHWP58mp9KVWUGpRbjKLvGUW1KL6U1sPkjJl0OqYaK8JOKpJRqxjiIrfLxKlvWSs+KJNhPCPh5xTlSrQfQuRJd90VWjuwcvF4sdmHPybXpsk89njy7vksyev+Ht4tOs31qEf+R5uM15qzypQjSXS/Hl+S7mRCMj7RkOzCFdq02Oeezz5u2piJVJOU5OUntcndsJnPGR9YyMvTNeO6H2NZzUU23ZLNs1dRRTbdktrZ06A0FPSNRSknDBQeb2OvJeaurpe7t2YmeHmzZa4azaz1dRdDOrN46qrLOGGi9y2Sqe9Lj1E4NadNRSjFJRikklkkkrJJGxqVHPmnNebyAANAAAAAAAAAAAAAAAAAAAAAAAAAeDrNqjRx8bvxK6VoVUs/VkvOXuPeATx5LY7Rak8TCjdNau4jBS5NaDSbtGpHOnPsl+G080/QFehCpFwnGM4SycZJSi11pkS0t4M8PVvKhKVCXo+XT7m7rv4E4ssmm3qsxxmj9YVcdeFllxO/WHVOvgFGVRwlCbcYyg27u1800mskeZhpbSULBp8tMsRak8xLujI+sZHLGR04PC1a9SFKjFSqTvZNqKyTbzfUmSbMs1pWbW6Q+8ZGJ4xRyV5SeSjHNt9BIcD4Oa87PEV40474Ubyl2cp2S9pLdD6sYbB50qa5e+pPxqj47uFiE2V/Ubtir3Y++UT0HqRVxDjVxl6dJZxoLKcvW9Fe3sJ9RoxhGMIRUYRSUYxSSilsSRuCHKuZ9RfPbm8gAMPOAAAAAAAAAAAAAAAAAAAAAAAAAAAARDwk6TrYfD0JUak6UnV5LcHZuPNydu9IN2DDObJGOPFLwUd/5bjvpdf7Rla2476XW+0S7Lsf4PL+aPem/hW+Yw31svu2Vzh3mffHaaxGIUY1q1SrGLvFTd0na1zlhKzTJR3LBoME6bFGO088O1M97Uh/L8P2VvuZHgH1wuLnSmqlOThON7Sjk1dWfsbJS9uqwzmw2xx1mF4gqBaz4z6TV+0fSOs2L+k1e8h2JVWdgzR+KPf8Ftggep+sdeeJVGpOVVVVKzm/m+RFyyVs7/gTwjMcORqtNbTZPo7AAMPKAAAAAAAAAAAAAAAAAAAAAAAAAAAQfwsfq2H+u/6pk4IP4WP1bD/Xf9UzMPft33mnmq8yamSa8tkbGhsjI7KUrpG5z4ae1HQSeqk8wymbxkfMymGZhItSX8voerW+7ZaZVWoz+X0PVrfdstU1W6qNvf3r9IAARcUAAAAAAAAAAAAAAAAAAAAAAAAAAA87TuhKeNoujU32cZ2jKVOV/KjfY7XXE9EBKtprMWr1hBvgpofv6v2af5D4KqH7+r9mn+ROQZ5er69qPzyqXXTU+no+nSnCpObnNwakoqyUW75dhE0WX4WfmMN9bL7tlZkoWvbMlsmni155nvbxlbM9zV/RkcZiKVBylCM1N8qNm1yYOW/sPBRJvB7L5fQXVV+5kZ57np1eSaae8168JV8F9L6RW7qf5D4L6X0it3U/yJsCHMqZ9f1P55RjQmotPB14V41qk3FSSjJQSfKjbd2knAMPNly3yz2rzzIAA1gAAAAAAAAAAAAAAAAAAAAAAAAAAAAAAAIJ4WfmML9bL7tlZF8ab0JSxtJ0aqydmpJRc4NNO8XJO2y3Y2Rv4LML+9r/AOj/ACEolYdBuWLBhjHfrHKrCTeDz/2FDsq/dSJb8FmF/e1/9H+Q7tDahUMHWhXhUqylDlWUub5L5UXHO0U945b9TuuHLitSOeZhJgARVcAAA0qVoxtd2ve1+o3MOKe1dXBgaPERz8ZO222b222LrMLEwaT5SzNuYjn4qz25LPO/vDox9FdyA5uVm7VVtcs7Pa8lfh7TEnb9rtd7pX2JK2Xaj61KdvJpxa2u9lmv6e81UZJfNxyTtZpvot/fQBrzviybqPo2NW6PczDWx87a90trSfY2JKSWVONt6VnfLt6/fxy4SyjzcUtt8mk3a/4gJZO/Ore7J36Xln1/3kZi2uT8amvEVsm5bva7mYwed6Uc7+jnvSEabunzcVszyvt/tgdQAAAAAAAAAAAAAAAAAAAAAAAAAAAAAAAAAAAAAAAAAAAAAAAP/9k="/>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AU"/>
          </a:p>
        </p:txBody>
      </p:sp>
      <p:pic>
        <p:nvPicPr>
          <p:cNvPr id="77832" name="Picture 8" descr="http://www.psdgraphics.com/wp-content/uploads/2009/06/female-sign.jpg"/>
          <p:cNvPicPr>
            <a:picLocks noChangeAspect="1" noChangeArrowheads="1"/>
          </p:cNvPicPr>
          <p:nvPr/>
        </p:nvPicPr>
        <p:blipFill>
          <a:blip r:embed="rId2" cstate="print"/>
          <a:srcRect/>
          <a:stretch>
            <a:fillRect/>
          </a:stretch>
        </p:blipFill>
        <p:spPr bwMode="auto">
          <a:xfrm>
            <a:off x="6746354" y="0"/>
            <a:ext cx="2397646" cy="1800200"/>
          </a:xfrm>
          <a:prstGeom prst="rect">
            <a:avLst/>
          </a:prstGeom>
          <a:noFill/>
        </p:spPr>
      </p:pic>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AU" b="1" dirty="0"/>
              <a:t>Women, Social Contexts, and Substance Abuse</a:t>
            </a:r>
          </a:p>
        </p:txBody>
      </p:sp>
      <p:sp>
        <p:nvSpPr>
          <p:cNvPr id="3" name="Content Placeholder 2"/>
          <p:cNvSpPr>
            <a:spLocks noGrp="1"/>
          </p:cNvSpPr>
          <p:nvPr>
            <p:ph sz="quarter" idx="1"/>
          </p:nvPr>
        </p:nvSpPr>
        <p:spPr>
          <a:xfrm>
            <a:off x="457200" y="1219200"/>
            <a:ext cx="8686800" cy="5353072"/>
          </a:xfrm>
        </p:spPr>
        <p:txBody>
          <a:bodyPr>
            <a:normAutofit fontScale="70000" lnSpcReduction="20000"/>
          </a:bodyPr>
          <a:lstStyle/>
          <a:p>
            <a:r>
              <a:rPr lang="en-AU" b="1" dirty="0"/>
              <a:t>Women can become addicted quickly to certain drugs, such as crack cocaine. therefore, by the time they seek help, their addiction may be difficult to treat. </a:t>
            </a:r>
          </a:p>
          <a:p>
            <a:endParaRPr lang="en-AU" dirty="0"/>
          </a:p>
          <a:p>
            <a:r>
              <a:rPr lang="en-AU" b="1" dirty="0"/>
              <a:t>Women who use drugs often suffer from other serious health problems, </a:t>
            </a:r>
            <a:r>
              <a:rPr lang="en-AU" dirty="0"/>
              <a:t>sexually transmitted diseases, and mental health problems, such as depression.</a:t>
            </a:r>
          </a:p>
          <a:p>
            <a:endParaRPr lang="en-AU" dirty="0"/>
          </a:p>
          <a:p>
            <a:r>
              <a:rPr lang="en-AU" b="1" dirty="0"/>
              <a:t>Many women who use drugs have had troubled lives</a:t>
            </a:r>
            <a:r>
              <a:rPr lang="en-AU" dirty="0"/>
              <a:t>. Studies have found that at least 70 percent of women drug users have been sexually abused by the age of 16. Most of these women had at least one parent who abused alcohol or drugs.</a:t>
            </a:r>
          </a:p>
          <a:p>
            <a:endParaRPr lang="en-AU" dirty="0"/>
          </a:p>
          <a:p>
            <a:r>
              <a:rPr lang="en-AU" dirty="0"/>
              <a:t>Often, </a:t>
            </a:r>
            <a:r>
              <a:rPr lang="en-AU" b="1" dirty="0"/>
              <a:t>women who use drugs have low self-esteem, little self-confidence, and feel powerless. </a:t>
            </a:r>
            <a:r>
              <a:rPr lang="en-AU" dirty="0"/>
              <a:t>They often feel lonely and are isolated from support networks.</a:t>
            </a:r>
          </a:p>
          <a:p>
            <a:endParaRPr lang="en-AU" dirty="0"/>
          </a:p>
          <a:p>
            <a:r>
              <a:rPr lang="en-AU" b="1" dirty="0"/>
              <a:t>Women from certain cultural backgrounds or who have difficulty with the English language may not know how to find help for their addiction.</a:t>
            </a:r>
          </a:p>
          <a:p>
            <a:br>
              <a:rPr lang="en-AU" dirty="0"/>
            </a:br>
            <a:r>
              <a:rPr lang="en-AU" dirty="0"/>
              <a:t>Please view this </a:t>
            </a:r>
            <a:r>
              <a:rPr lang="en-AU" b="1" dirty="0"/>
              <a:t>TED TALK </a:t>
            </a:r>
            <a:r>
              <a:rPr lang="en-AU" dirty="0"/>
              <a:t>by Elizabeth </a:t>
            </a:r>
            <a:r>
              <a:rPr lang="en-AU" dirty="0" err="1"/>
              <a:t>Pisani</a:t>
            </a:r>
            <a:r>
              <a:rPr lang="en-AU" dirty="0"/>
              <a:t>:  </a:t>
            </a:r>
          </a:p>
          <a:p>
            <a:r>
              <a:rPr lang="en-AU" dirty="0">
                <a:hlinkClick r:id="rId2"/>
              </a:rPr>
              <a:t>http://www.ted.com/talks/elizabeth_pisani_sex_drugs_and_hiv_let_s_get_rational_1.htm</a:t>
            </a:r>
            <a:endParaRPr lang="en-AU" dirty="0"/>
          </a:p>
          <a:p>
            <a:pPr>
              <a:buNone/>
            </a:pPr>
            <a:r>
              <a:rPr lang="en-AU" dirty="0"/>
              <a:t>l</a:t>
            </a: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b="1" dirty="0"/>
              <a:t>Women, Drug-Injecting, and HIV</a:t>
            </a:r>
          </a:p>
        </p:txBody>
      </p:sp>
      <p:sp>
        <p:nvSpPr>
          <p:cNvPr id="3" name="Content Placeholder 2"/>
          <p:cNvSpPr>
            <a:spLocks noGrp="1"/>
          </p:cNvSpPr>
          <p:nvPr>
            <p:ph sz="quarter" idx="1"/>
          </p:nvPr>
        </p:nvSpPr>
        <p:spPr>
          <a:xfrm>
            <a:off x="457200" y="1219200"/>
            <a:ext cx="5114932" cy="5138758"/>
          </a:xfrm>
        </p:spPr>
        <p:txBody>
          <a:bodyPr>
            <a:normAutofit fontScale="62500" lnSpcReduction="20000"/>
          </a:bodyPr>
          <a:lstStyle/>
          <a:p>
            <a:r>
              <a:rPr lang="en-AU" b="1" dirty="0"/>
              <a:t>Women who use drugs risk becoming infected with HIV, the virus that causes AIDS.</a:t>
            </a:r>
            <a:r>
              <a:rPr lang="en-AU" dirty="0"/>
              <a:t> The virus can be spread through needles used to inject drugs. Therefore, women who inject drugs and share needles are especially at risk.</a:t>
            </a:r>
          </a:p>
          <a:p>
            <a:endParaRPr lang="en-AU" dirty="0"/>
          </a:p>
          <a:p>
            <a:r>
              <a:rPr lang="en-AU" dirty="0"/>
              <a:t>The AIDS virus is also spread through sexual contact. </a:t>
            </a:r>
            <a:r>
              <a:rPr lang="en-AU" b="1" dirty="0"/>
              <a:t>Women who have sex with men who inject drugs are at great risk. </a:t>
            </a:r>
          </a:p>
          <a:p>
            <a:endParaRPr lang="en-AU" dirty="0"/>
          </a:p>
          <a:p>
            <a:r>
              <a:rPr lang="en-AU" dirty="0"/>
              <a:t>Between </a:t>
            </a:r>
            <a:r>
              <a:rPr lang="en-AU" b="1" dirty="0"/>
              <a:t>1990 and 1991,  AIDS cases among women rose 17 percent. </a:t>
            </a:r>
          </a:p>
          <a:p>
            <a:endParaRPr lang="en-AU" dirty="0"/>
          </a:p>
          <a:p>
            <a:r>
              <a:rPr lang="en-AU" dirty="0"/>
              <a:t>Today, almost </a:t>
            </a:r>
            <a:r>
              <a:rPr lang="en-AU" b="1" dirty="0"/>
              <a:t>70 percent of AIDS cases in women are related to either injecting drugs or having sex with a man who injects drugs.</a:t>
            </a:r>
          </a:p>
          <a:p>
            <a:endParaRPr lang="en-AU" dirty="0"/>
          </a:p>
          <a:p>
            <a:r>
              <a:rPr lang="en-AU" b="1" dirty="0"/>
              <a:t>AIDS is now the fourth leading cause of death among women</a:t>
            </a:r>
          </a:p>
          <a:p>
            <a:endParaRPr lang="en-AU" dirty="0"/>
          </a:p>
          <a:p>
            <a:r>
              <a:rPr lang="en-AU" dirty="0"/>
              <a:t>REF: </a:t>
            </a:r>
            <a:r>
              <a:rPr lang="en-AU" dirty="0">
                <a:hlinkClick r:id="rId2"/>
              </a:rPr>
              <a:t>National Institute on Drug Abuse, 2011.</a:t>
            </a:r>
            <a:endParaRPr lang="en-AU" dirty="0"/>
          </a:p>
          <a:p>
            <a:endParaRPr lang="en-AU" dirty="0"/>
          </a:p>
        </p:txBody>
      </p:sp>
      <p:pic>
        <p:nvPicPr>
          <p:cNvPr id="13314" name="Picture 2" descr="http://artgallery.com.ua/pics/joaocarita/inet/8.jpg"/>
          <p:cNvPicPr>
            <a:picLocks noChangeAspect="1" noChangeArrowheads="1"/>
          </p:cNvPicPr>
          <p:nvPr/>
        </p:nvPicPr>
        <p:blipFill>
          <a:blip r:embed="rId3" cstate="print"/>
          <a:srcRect/>
          <a:stretch>
            <a:fillRect/>
          </a:stretch>
        </p:blipFill>
        <p:spPr bwMode="auto">
          <a:xfrm>
            <a:off x="5715008" y="1428736"/>
            <a:ext cx="3065841" cy="4143404"/>
          </a:xfrm>
          <a:prstGeom prst="rect">
            <a:avLst/>
          </a:prstGeom>
          <a:noFill/>
        </p:spPr>
      </p:pic>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AU" b="1" dirty="0"/>
              <a:t>Sex, Drugs, and HIV – Let’s Get Rational</a:t>
            </a:r>
          </a:p>
        </p:txBody>
      </p:sp>
      <p:sp>
        <p:nvSpPr>
          <p:cNvPr id="3" name="Content Placeholder 2"/>
          <p:cNvSpPr>
            <a:spLocks noGrp="1"/>
          </p:cNvSpPr>
          <p:nvPr>
            <p:ph sz="quarter" idx="1"/>
          </p:nvPr>
        </p:nvSpPr>
        <p:spPr>
          <a:xfrm>
            <a:off x="428596" y="1214422"/>
            <a:ext cx="6858048" cy="4937760"/>
          </a:xfrm>
        </p:spPr>
        <p:txBody>
          <a:bodyPr>
            <a:normAutofit fontScale="70000" lnSpcReduction="20000"/>
          </a:bodyPr>
          <a:lstStyle/>
          <a:p>
            <a:r>
              <a:rPr lang="en-AU" b="1" dirty="0"/>
              <a:t>Women are more likely to engage in risky sexual behaviours while they are taking drugs. </a:t>
            </a:r>
            <a:r>
              <a:rPr lang="en-AU" dirty="0"/>
              <a:t>Power imbalances make it difficult for women to insist that their partners use condoms1. Women who use drugs may be less likely to use contraception with some women believing that their drug use makes them unable to conceive1. </a:t>
            </a:r>
          </a:p>
          <a:p>
            <a:endParaRPr lang="en-AU" dirty="0"/>
          </a:p>
          <a:p>
            <a:r>
              <a:rPr lang="en-AU" dirty="0"/>
              <a:t>Additionally </a:t>
            </a:r>
            <a:r>
              <a:rPr lang="en-AU" b="1" dirty="0"/>
              <a:t>when women who use drugs become pregnant, they may not recognize their pregnancy until well into the second or even third trimester. </a:t>
            </a:r>
            <a:r>
              <a:rPr lang="en-AU" dirty="0"/>
              <a:t>The signs of nausea and missed periods are unremarkable to women who regularly misuse drugs.</a:t>
            </a:r>
          </a:p>
          <a:p>
            <a:endParaRPr lang="en-AU" dirty="0"/>
          </a:p>
          <a:p>
            <a:r>
              <a:rPr lang="en-AU" b="1" dirty="0"/>
              <a:t>Women who use drugs are more likely to undertake sex-work</a:t>
            </a:r>
            <a:r>
              <a:rPr lang="en-AU" dirty="0"/>
              <a:t> to pay for housing, food and drugs for themselves and their partners. This exposes women to a range of dangerous behaviours including rape, violence and sexually transmitted infections.</a:t>
            </a:r>
          </a:p>
          <a:p>
            <a:endParaRPr lang="en-AU" dirty="0"/>
          </a:p>
          <a:p>
            <a:r>
              <a:rPr lang="en-AU" dirty="0"/>
              <a:t>REF:  </a:t>
            </a:r>
            <a:r>
              <a:rPr lang="en-AU" dirty="0">
                <a:hlinkClick r:id="rId2"/>
              </a:rPr>
              <a:t>Yeats (2008) Women and Drugs. Victoria,  Australia.</a:t>
            </a:r>
            <a:endParaRPr lang="en-AU" dirty="0"/>
          </a:p>
        </p:txBody>
      </p:sp>
      <p:pic>
        <p:nvPicPr>
          <p:cNvPr id="12290" name="Picture 2" descr="http://images.fineartamerica.com/images-small/the-joke-that-you-laid-in-the-bed-that-was-me-keith-straley.jpg"/>
          <p:cNvPicPr>
            <a:picLocks noChangeAspect="1" noChangeArrowheads="1"/>
          </p:cNvPicPr>
          <p:nvPr/>
        </p:nvPicPr>
        <p:blipFill>
          <a:blip r:embed="rId3" cstate="print"/>
          <a:srcRect/>
          <a:stretch>
            <a:fillRect/>
          </a:stretch>
        </p:blipFill>
        <p:spPr bwMode="auto">
          <a:xfrm>
            <a:off x="7429520" y="1285859"/>
            <a:ext cx="1428751" cy="2428893"/>
          </a:xfrm>
          <a:prstGeom prst="rect">
            <a:avLst/>
          </a:prstGeom>
          <a:noFill/>
        </p:spPr>
      </p:pic>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br>
              <a:rPr lang="en-AU" b="1" dirty="0"/>
            </a:br>
            <a:r>
              <a:rPr lang="en-AU" b="1" dirty="0"/>
              <a:t>Drug Addiction in Pregnant Women</a:t>
            </a:r>
            <a:endParaRPr lang="en-AU" dirty="0"/>
          </a:p>
        </p:txBody>
      </p:sp>
      <p:sp>
        <p:nvSpPr>
          <p:cNvPr id="3" name="Content Placeholder 2"/>
          <p:cNvSpPr>
            <a:spLocks noGrp="1"/>
          </p:cNvSpPr>
          <p:nvPr>
            <p:ph sz="quarter" idx="1"/>
          </p:nvPr>
        </p:nvSpPr>
        <p:spPr>
          <a:xfrm>
            <a:off x="457200" y="1219200"/>
            <a:ext cx="5972188" cy="5138758"/>
          </a:xfrm>
        </p:spPr>
        <p:txBody>
          <a:bodyPr>
            <a:normAutofit fontScale="55000" lnSpcReduction="20000"/>
          </a:bodyPr>
          <a:lstStyle/>
          <a:p>
            <a:r>
              <a:rPr lang="en-AU" sz="2900" b="1" dirty="0"/>
              <a:t>Intense social stigma of drug use prevents women accessing health services and this is compounded for women who are pregnant. </a:t>
            </a:r>
          </a:p>
          <a:p>
            <a:pPr>
              <a:buNone/>
            </a:pPr>
            <a:endParaRPr lang="en-AU" sz="2900" dirty="0"/>
          </a:p>
          <a:p>
            <a:r>
              <a:rPr lang="en-AU" sz="2900" dirty="0"/>
              <a:t>As many women are the primary carers of dependent children, their drug use and </a:t>
            </a:r>
            <a:r>
              <a:rPr lang="en-AU" sz="2900" b="1" dirty="0"/>
              <a:t>ability to access drug treatment is influenced by their caring responsibilities. </a:t>
            </a:r>
          </a:p>
          <a:p>
            <a:endParaRPr lang="en-AU" sz="2900" dirty="0"/>
          </a:p>
          <a:p>
            <a:r>
              <a:rPr lang="en-AU" sz="2900" b="1" dirty="0"/>
              <a:t>The threat of children being taken from a woman’s custody gives them little incentive to admit their drug use or commit to residential treatments. </a:t>
            </a:r>
            <a:r>
              <a:rPr lang="en-AU" sz="2900" dirty="0"/>
              <a:t>This threat is real with the recent parliamentary inquiry from the House of Representatives recommending young children be taken away from drug-addicted parents permanently and adopted out18. </a:t>
            </a:r>
          </a:p>
          <a:p>
            <a:endParaRPr lang="en-AU" sz="2900" dirty="0"/>
          </a:p>
          <a:p>
            <a:r>
              <a:rPr lang="en-AU" sz="2900" dirty="0"/>
              <a:t>This would mean that </a:t>
            </a:r>
            <a:r>
              <a:rPr lang="en-AU" sz="2900" b="1" dirty="0"/>
              <a:t>women who had been drug users and since become drug-free would not be able to get their children back</a:t>
            </a:r>
            <a:r>
              <a:rPr lang="en-AU" sz="2900" dirty="0"/>
              <a:t> once they had been adopted. The government is yet to respond to this report.</a:t>
            </a:r>
          </a:p>
          <a:p>
            <a:endParaRPr lang="en-AU" dirty="0"/>
          </a:p>
          <a:p>
            <a:endParaRPr lang="en-AU" dirty="0"/>
          </a:p>
          <a:p>
            <a:r>
              <a:rPr lang="en-AU" b="1" dirty="0">
                <a:hlinkClick r:id="rId2"/>
              </a:rPr>
              <a:t>Medline Plus – Women and Substance Abuse</a:t>
            </a:r>
            <a:endParaRPr lang="en-AU" b="1" dirty="0"/>
          </a:p>
        </p:txBody>
      </p:sp>
      <p:pic>
        <p:nvPicPr>
          <p:cNvPr id="11266" name="Picture 2" descr="http://hfwliatoukoukou.files.wordpress.com/2009/12/red_ribbon2.jpg"/>
          <p:cNvPicPr>
            <a:picLocks noChangeAspect="1" noChangeArrowheads="1"/>
          </p:cNvPicPr>
          <p:nvPr/>
        </p:nvPicPr>
        <p:blipFill>
          <a:blip r:embed="rId3" cstate="print"/>
          <a:srcRect/>
          <a:stretch>
            <a:fillRect/>
          </a:stretch>
        </p:blipFill>
        <p:spPr bwMode="auto">
          <a:xfrm>
            <a:off x="6786578" y="1357298"/>
            <a:ext cx="2014527" cy="4762500"/>
          </a:xfrm>
          <a:prstGeom prst="rect">
            <a:avLst/>
          </a:prstGeom>
          <a:noFill/>
        </p:spPr>
      </p:pic>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AU" b="1" dirty="0"/>
              <a:t>Do Women with Mental Illness Smoke More?</a:t>
            </a:r>
          </a:p>
        </p:txBody>
      </p:sp>
      <p:sp>
        <p:nvSpPr>
          <p:cNvPr id="3" name="Content Placeholder 2"/>
          <p:cNvSpPr>
            <a:spLocks noGrp="1"/>
          </p:cNvSpPr>
          <p:nvPr>
            <p:ph sz="quarter" idx="1"/>
          </p:nvPr>
        </p:nvSpPr>
        <p:spPr>
          <a:xfrm>
            <a:off x="0" y="1214422"/>
            <a:ext cx="6329378" cy="5495948"/>
          </a:xfrm>
        </p:spPr>
        <p:txBody>
          <a:bodyPr>
            <a:normAutofit fontScale="55000" lnSpcReduction="20000"/>
          </a:bodyPr>
          <a:lstStyle/>
          <a:p>
            <a:r>
              <a:rPr lang="en-AU" b="1" dirty="0"/>
              <a:t>Yes.</a:t>
            </a:r>
          </a:p>
          <a:p>
            <a:endParaRPr lang="en-AU" dirty="0"/>
          </a:p>
          <a:p>
            <a:r>
              <a:rPr lang="en-AU" b="1" dirty="0"/>
              <a:t>Around 32% of people with mental illness smoke cigarettes</a:t>
            </a:r>
            <a:r>
              <a:rPr lang="en-AU" dirty="0"/>
              <a:t>: compared to just 15% of the general population. </a:t>
            </a:r>
          </a:p>
          <a:p>
            <a:endParaRPr lang="en-AU" dirty="0"/>
          </a:p>
          <a:p>
            <a:r>
              <a:rPr lang="en-AU" dirty="0"/>
              <a:t>The rate is </a:t>
            </a:r>
            <a:r>
              <a:rPr lang="en-AU" b="1" dirty="0"/>
              <a:t>far higher among people with schizophrenia.</a:t>
            </a:r>
          </a:p>
          <a:p>
            <a:endParaRPr lang="en-AU" dirty="0"/>
          </a:p>
          <a:p>
            <a:r>
              <a:rPr lang="en-AU" dirty="0"/>
              <a:t> It is estimated that nearly </a:t>
            </a:r>
            <a:r>
              <a:rPr lang="en-AU" b="1" dirty="0"/>
              <a:t>40% of all smokers now have a mental illness.</a:t>
            </a:r>
          </a:p>
          <a:p>
            <a:endParaRPr lang="en-AU" dirty="0"/>
          </a:p>
          <a:p>
            <a:r>
              <a:rPr lang="en-AU" dirty="0"/>
              <a:t>Like all smokers, </a:t>
            </a:r>
            <a:r>
              <a:rPr lang="en-AU" b="1" i="1" dirty="0"/>
              <a:t>they use tobacco because it can be a way of dealing with feelings such as boredom or stress,</a:t>
            </a:r>
            <a:r>
              <a:rPr lang="en-AU" dirty="0"/>
              <a:t> as well as because nicotine is physically addictive. </a:t>
            </a:r>
          </a:p>
          <a:p>
            <a:endParaRPr lang="en-AU" dirty="0"/>
          </a:p>
          <a:p>
            <a:r>
              <a:rPr lang="en-AU" b="1" dirty="0"/>
              <a:t>Nicotine and other chemicals in cigarettes may temporarily affect the positive and negative symptoms of schizophrenia. </a:t>
            </a:r>
          </a:p>
          <a:p>
            <a:endParaRPr lang="en-AU" dirty="0"/>
          </a:p>
          <a:p>
            <a:r>
              <a:rPr lang="en-AU" dirty="0"/>
              <a:t>As a consequence, </a:t>
            </a:r>
            <a:r>
              <a:rPr lang="en-AU" b="1" dirty="0"/>
              <a:t>smokers generally need higher doses of antipsychotic medication, which can lead to increased side-effects. </a:t>
            </a:r>
          </a:p>
          <a:p>
            <a:endParaRPr lang="en-AU" dirty="0"/>
          </a:p>
          <a:p>
            <a:r>
              <a:rPr lang="en-AU" b="1" dirty="0"/>
              <a:t>People with a history of depression also need extra support when they try to quit smoking</a:t>
            </a:r>
            <a:r>
              <a:rPr lang="en-AU" dirty="0"/>
              <a:t>, in particular from a doctor.</a:t>
            </a:r>
            <a:br>
              <a:rPr lang="en-AU" b="1" dirty="0"/>
            </a:br>
            <a:endParaRPr lang="en-AU" dirty="0"/>
          </a:p>
          <a:p>
            <a:endParaRPr lang="en-AU" dirty="0"/>
          </a:p>
        </p:txBody>
      </p:sp>
      <p:pic>
        <p:nvPicPr>
          <p:cNvPr id="10242" name="Picture 2" descr="http://gorgeoushealthyme.com/wp-content/uploads/2011/07/smoking-woman.jpg"/>
          <p:cNvPicPr>
            <a:picLocks noChangeAspect="1" noChangeArrowheads="1"/>
          </p:cNvPicPr>
          <p:nvPr/>
        </p:nvPicPr>
        <p:blipFill>
          <a:blip r:embed="rId2" cstate="print"/>
          <a:srcRect/>
          <a:stretch>
            <a:fillRect/>
          </a:stretch>
        </p:blipFill>
        <p:spPr bwMode="auto">
          <a:xfrm>
            <a:off x="6786578" y="1357298"/>
            <a:ext cx="2047866" cy="4448175"/>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500" fill="hold"/>
                                        <p:tgtEl>
                                          <p:spTgt spid="3">
                                            <p:txEl>
                                              <p:pRg st="2" end="2"/>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3">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 calcmode="lin" valueType="num">
                                      <p:cBhvr additive="base">
                                        <p:cTn id="19" dur="500" fill="hold"/>
                                        <p:tgtEl>
                                          <p:spTgt spid="3">
                                            <p:txEl>
                                              <p:pRg st="4" end="4"/>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3">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nodeType="click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anim calcmode="lin" valueType="num">
                                      <p:cBhvr additive="base">
                                        <p:cTn id="25" dur="500" fill="hold"/>
                                        <p:tgtEl>
                                          <p:spTgt spid="3">
                                            <p:txEl>
                                              <p:pRg st="6" end="6"/>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3">
                                            <p:txEl>
                                              <p:pRg st="6" end="6"/>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nodeType="clickEffect">
                                  <p:stCondLst>
                                    <p:cond delay="0"/>
                                  </p:stCondLst>
                                  <p:childTnLst>
                                    <p:set>
                                      <p:cBhvr>
                                        <p:cTn id="30" dur="1" fill="hold">
                                          <p:stCondLst>
                                            <p:cond delay="0"/>
                                          </p:stCondLst>
                                        </p:cTn>
                                        <p:tgtEl>
                                          <p:spTgt spid="3">
                                            <p:txEl>
                                              <p:pRg st="8" end="8"/>
                                            </p:txEl>
                                          </p:spTgt>
                                        </p:tgtEl>
                                        <p:attrNameLst>
                                          <p:attrName>style.visibility</p:attrName>
                                        </p:attrNameLst>
                                      </p:cBhvr>
                                      <p:to>
                                        <p:strVal val="visible"/>
                                      </p:to>
                                    </p:set>
                                    <p:anim calcmode="lin" valueType="num">
                                      <p:cBhvr additive="base">
                                        <p:cTn id="31" dur="500" fill="hold"/>
                                        <p:tgtEl>
                                          <p:spTgt spid="3">
                                            <p:txEl>
                                              <p:pRg st="8" end="8"/>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3">
                                            <p:txEl>
                                              <p:pRg st="8" end="8"/>
                                            </p:txEl>
                                          </p:spTgt>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nodeType="clickEffect">
                                  <p:stCondLst>
                                    <p:cond delay="0"/>
                                  </p:stCondLst>
                                  <p:childTnLst>
                                    <p:set>
                                      <p:cBhvr>
                                        <p:cTn id="36" dur="1" fill="hold">
                                          <p:stCondLst>
                                            <p:cond delay="0"/>
                                          </p:stCondLst>
                                        </p:cTn>
                                        <p:tgtEl>
                                          <p:spTgt spid="3">
                                            <p:txEl>
                                              <p:pRg st="10" end="10"/>
                                            </p:txEl>
                                          </p:spTgt>
                                        </p:tgtEl>
                                        <p:attrNameLst>
                                          <p:attrName>style.visibility</p:attrName>
                                        </p:attrNameLst>
                                      </p:cBhvr>
                                      <p:to>
                                        <p:strVal val="visible"/>
                                      </p:to>
                                    </p:set>
                                    <p:anim calcmode="lin" valueType="num">
                                      <p:cBhvr additive="base">
                                        <p:cTn id="37" dur="500" fill="hold"/>
                                        <p:tgtEl>
                                          <p:spTgt spid="3">
                                            <p:txEl>
                                              <p:pRg st="10" end="10"/>
                                            </p:txEl>
                                          </p:spTgt>
                                        </p:tgtEl>
                                        <p:attrNameLst>
                                          <p:attrName>ppt_x</p:attrName>
                                        </p:attrNameLst>
                                      </p:cBhvr>
                                      <p:tavLst>
                                        <p:tav tm="0">
                                          <p:val>
                                            <p:strVal val="0-#ppt_w/2"/>
                                          </p:val>
                                        </p:tav>
                                        <p:tav tm="100000">
                                          <p:val>
                                            <p:strVal val="#ppt_x"/>
                                          </p:val>
                                        </p:tav>
                                      </p:tavLst>
                                    </p:anim>
                                    <p:anim calcmode="lin" valueType="num">
                                      <p:cBhvr additive="base">
                                        <p:cTn id="38" dur="500" fill="hold"/>
                                        <p:tgtEl>
                                          <p:spTgt spid="3">
                                            <p:txEl>
                                              <p:pRg st="10" end="10"/>
                                            </p:txEl>
                                          </p:spTgt>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8" fill="hold" nodeType="clickEffect">
                                  <p:stCondLst>
                                    <p:cond delay="0"/>
                                  </p:stCondLst>
                                  <p:childTnLst>
                                    <p:set>
                                      <p:cBhvr>
                                        <p:cTn id="42" dur="1" fill="hold">
                                          <p:stCondLst>
                                            <p:cond delay="0"/>
                                          </p:stCondLst>
                                        </p:cTn>
                                        <p:tgtEl>
                                          <p:spTgt spid="3">
                                            <p:txEl>
                                              <p:pRg st="12" end="12"/>
                                            </p:txEl>
                                          </p:spTgt>
                                        </p:tgtEl>
                                        <p:attrNameLst>
                                          <p:attrName>style.visibility</p:attrName>
                                        </p:attrNameLst>
                                      </p:cBhvr>
                                      <p:to>
                                        <p:strVal val="visible"/>
                                      </p:to>
                                    </p:set>
                                    <p:anim calcmode="lin" valueType="num">
                                      <p:cBhvr additive="base">
                                        <p:cTn id="43" dur="500" fill="hold"/>
                                        <p:tgtEl>
                                          <p:spTgt spid="3">
                                            <p:txEl>
                                              <p:pRg st="12" end="12"/>
                                            </p:txEl>
                                          </p:spTgt>
                                        </p:tgtEl>
                                        <p:attrNameLst>
                                          <p:attrName>ppt_x</p:attrName>
                                        </p:attrNameLst>
                                      </p:cBhvr>
                                      <p:tavLst>
                                        <p:tav tm="0">
                                          <p:val>
                                            <p:strVal val="0-#ppt_w/2"/>
                                          </p:val>
                                        </p:tav>
                                        <p:tav tm="100000">
                                          <p:val>
                                            <p:strVal val="#ppt_x"/>
                                          </p:val>
                                        </p:tav>
                                      </p:tavLst>
                                    </p:anim>
                                    <p:anim calcmode="lin" valueType="num">
                                      <p:cBhvr additive="base">
                                        <p:cTn id="44" dur="500" fill="hold"/>
                                        <p:tgtEl>
                                          <p:spTgt spid="3">
                                            <p:txEl>
                                              <p:pRg st="12" end="12"/>
                                            </p:txEl>
                                          </p:spTgt>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8" fill="hold" nodeType="clickEffect">
                                  <p:stCondLst>
                                    <p:cond delay="0"/>
                                  </p:stCondLst>
                                  <p:childTnLst>
                                    <p:set>
                                      <p:cBhvr>
                                        <p:cTn id="48" dur="1" fill="hold">
                                          <p:stCondLst>
                                            <p:cond delay="0"/>
                                          </p:stCondLst>
                                        </p:cTn>
                                        <p:tgtEl>
                                          <p:spTgt spid="3">
                                            <p:txEl>
                                              <p:pRg st="14" end="14"/>
                                            </p:txEl>
                                          </p:spTgt>
                                        </p:tgtEl>
                                        <p:attrNameLst>
                                          <p:attrName>style.visibility</p:attrName>
                                        </p:attrNameLst>
                                      </p:cBhvr>
                                      <p:to>
                                        <p:strVal val="visible"/>
                                      </p:to>
                                    </p:set>
                                    <p:anim calcmode="lin" valueType="num">
                                      <p:cBhvr additive="base">
                                        <p:cTn id="49" dur="500" fill="hold"/>
                                        <p:tgtEl>
                                          <p:spTgt spid="3">
                                            <p:txEl>
                                              <p:pRg st="14" end="14"/>
                                            </p:txEl>
                                          </p:spTgt>
                                        </p:tgtEl>
                                        <p:attrNameLst>
                                          <p:attrName>ppt_x</p:attrName>
                                        </p:attrNameLst>
                                      </p:cBhvr>
                                      <p:tavLst>
                                        <p:tav tm="0">
                                          <p:val>
                                            <p:strVal val="0-#ppt_w/2"/>
                                          </p:val>
                                        </p:tav>
                                        <p:tav tm="100000">
                                          <p:val>
                                            <p:strVal val="#ppt_x"/>
                                          </p:val>
                                        </p:tav>
                                      </p:tavLst>
                                    </p:anim>
                                    <p:anim calcmode="lin" valueType="num">
                                      <p:cBhvr additive="base">
                                        <p:cTn id="50" dur="500" fill="hold"/>
                                        <p:tgtEl>
                                          <p:spTgt spid="3">
                                            <p:txEl>
                                              <p:pRg st="14" end="14"/>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a:t>The Red Tent</a:t>
            </a:r>
          </a:p>
        </p:txBody>
      </p:sp>
      <p:sp>
        <p:nvSpPr>
          <p:cNvPr id="3" name="Content Placeholder 2"/>
          <p:cNvSpPr>
            <a:spLocks noGrp="1"/>
          </p:cNvSpPr>
          <p:nvPr>
            <p:ph sz="quarter" idx="1"/>
          </p:nvPr>
        </p:nvSpPr>
        <p:spPr>
          <a:xfrm>
            <a:off x="395536" y="1124744"/>
            <a:ext cx="5112568" cy="4937760"/>
          </a:xfrm>
        </p:spPr>
        <p:txBody>
          <a:bodyPr>
            <a:normAutofit lnSpcReduction="10000"/>
          </a:bodyPr>
          <a:lstStyle/>
          <a:p>
            <a:r>
              <a:rPr lang="en-AU" dirty="0"/>
              <a:t>Women were banished into separate living, sleeping and washing areas during their menstruation periods, as they were believed to be mentally unstable, unclean, and prone to evil.</a:t>
            </a:r>
          </a:p>
          <a:p>
            <a:endParaRPr lang="en-AU" dirty="0"/>
          </a:p>
          <a:p>
            <a:r>
              <a:rPr lang="en-AU" dirty="0"/>
              <a:t>However, these gatherings ultimately provided women with a space to share stories and gain strength from their connections to one another.</a:t>
            </a:r>
          </a:p>
        </p:txBody>
      </p:sp>
      <p:pic>
        <p:nvPicPr>
          <p:cNvPr id="80898" name="Picture 2" descr="http://www.thejcconline.com/wp-content/uploads/2010/06/the_red_tent.jpg"/>
          <p:cNvPicPr>
            <a:picLocks noChangeAspect="1" noChangeArrowheads="1"/>
          </p:cNvPicPr>
          <p:nvPr/>
        </p:nvPicPr>
        <p:blipFill>
          <a:blip r:embed="rId2" cstate="print"/>
          <a:srcRect/>
          <a:stretch>
            <a:fillRect/>
          </a:stretch>
        </p:blipFill>
        <p:spPr bwMode="auto">
          <a:xfrm>
            <a:off x="5885934" y="1196752"/>
            <a:ext cx="3258066" cy="4968552"/>
          </a:xfrm>
          <a:prstGeom prst="rect">
            <a:avLst/>
          </a:prstGeom>
          <a:noFill/>
        </p:spPr>
      </p:pic>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b="1" dirty="0"/>
              <a:t>Helping Women to Quit Smoking...</a:t>
            </a:r>
          </a:p>
        </p:txBody>
      </p:sp>
      <p:sp>
        <p:nvSpPr>
          <p:cNvPr id="3" name="Content Placeholder 2"/>
          <p:cNvSpPr>
            <a:spLocks noGrp="1"/>
          </p:cNvSpPr>
          <p:nvPr>
            <p:ph sz="quarter" idx="1"/>
          </p:nvPr>
        </p:nvSpPr>
        <p:spPr/>
        <p:txBody>
          <a:bodyPr>
            <a:normAutofit fontScale="70000" lnSpcReduction="20000"/>
          </a:bodyPr>
          <a:lstStyle/>
          <a:p>
            <a:r>
              <a:rPr lang="en-AU" dirty="0"/>
              <a:t>People with a mental illness can, and do, quit smoking, for a number of very good reasons.</a:t>
            </a:r>
          </a:p>
          <a:p>
            <a:endParaRPr lang="en-AU" dirty="0"/>
          </a:p>
          <a:p>
            <a:r>
              <a:rPr lang="en-AU" dirty="0"/>
              <a:t>Diseases caused by smoking are the </a:t>
            </a:r>
            <a:r>
              <a:rPr lang="en-AU" b="1" dirty="0"/>
              <a:t>second largest killer of people who have a mental illness. </a:t>
            </a:r>
          </a:p>
          <a:p>
            <a:endParaRPr lang="en-AU" dirty="0"/>
          </a:p>
          <a:p>
            <a:r>
              <a:rPr lang="en-AU" dirty="0"/>
              <a:t>People </a:t>
            </a:r>
            <a:r>
              <a:rPr lang="en-AU" b="1" dirty="0"/>
              <a:t>who change their smoking habits get a real boost in their confidence and feel a great sense of achievement. </a:t>
            </a:r>
          </a:p>
          <a:p>
            <a:endParaRPr lang="en-AU" dirty="0"/>
          </a:p>
          <a:p>
            <a:r>
              <a:rPr lang="en-AU" dirty="0"/>
              <a:t>Quitting </a:t>
            </a:r>
            <a:r>
              <a:rPr lang="en-AU" b="1" dirty="0"/>
              <a:t>improves people’s appearance and hygiene</a:t>
            </a:r>
            <a:r>
              <a:rPr lang="en-AU" dirty="0"/>
              <a:t>, with stained teeth and fingers and the smell of smoke disappearing. </a:t>
            </a:r>
          </a:p>
          <a:p>
            <a:endParaRPr lang="en-AU" dirty="0"/>
          </a:p>
          <a:p>
            <a:r>
              <a:rPr lang="en-AU" dirty="0"/>
              <a:t>People who </a:t>
            </a:r>
            <a:r>
              <a:rPr lang="en-AU" b="1" dirty="0"/>
              <a:t>quit smoking may only need a lower dose of anti-psychotic medication. </a:t>
            </a:r>
          </a:p>
          <a:p>
            <a:endParaRPr lang="en-AU" dirty="0"/>
          </a:p>
          <a:p>
            <a:r>
              <a:rPr lang="en-AU" b="1" dirty="0"/>
              <a:t>Those who do quit have more money to spend on enjoyable things like going to the movies, as well as essentials like paying the rent or buying food</a:t>
            </a: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AU" dirty="0"/>
              <a:t>Admission Rates to Emergency Services for Mental Illness and Drug/Alcohol Abuse</a:t>
            </a:r>
          </a:p>
        </p:txBody>
      </p:sp>
      <p:pic>
        <p:nvPicPr>
          <p:cNvPr id="9217" name="Picture 1"/>
          <p:cNvPicPr>
            <a:picLocks noChangeAspect="1" noChangeArrowheads="1"/>
          </p:cNvPicPr>
          <p:nvPr/>
        </p:nvPicPr>
        <p:blipFill>
          <a:blip r:embed="rId2" cstate="print"/>
          <a:srcRect/>
          <a:stretch>
            <a:fillRect/>
          </a:stretch>
        </p:blipFill>
        <p:spPr bwMode="auto">
          <a:xfrm>
            <a:off x="571472" y="1357298"/>
            <a:ext cx="7871084" cy="4500594"/>
          </a:xfrm>
          <a:prstGeom prst="rect">
            <a:avLst/>
          </a:prstGeom>
          <a:noFill/>
          <a:ln w="9525">
            <a:noFill/>
            <a:miter lim="800000"/>
            <a:headEnd/>
            <a:tailEnd/>
          </a:ln>
          <a:effectLst/>
        </p:spPr>
      </p:pic>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AU" dirty="0"/>
              <a:t>Admission Rates to Emergency Services for Psychosis, Depression, and/or Anxiety</a:t>
            </a:r>
          </a:p>
        </p:txBody>
      </p:sp>
      <p:pic>
        <p:nvPicPr>
          <p:cNvPr id="8193" name="Picture 1"/>
          <p:cNvPicPr>
            <a:picLocks noChangeAspect="1" noChangeArrowheads="1"/>
          </p:cNvPicPr>
          <p:nvPr/>
        </p:nvPicPr>
        <p:blipFill>
          <a:blip r:embed="rId2" cstate="print"/>
          <a:srcRect/>
          <a:stretch>
            <a:fillRect/>
          </a:stretch>
        </p:blipFill>
        <p:spPr bwMode="auto">
          <a:xfrm>
            <a:off x="571472" y="1428736"/>
            <a:ext cx="7358114" cy="4956436"/>
          </a:xfrm>
          <a:prstGeom prst="rect">
            <a:avLst/>
          </a:prstGeom>
          <a:noFill/>
          <a:ln w="9525">
            <a:noFill/>
            <a:miter lim="800000"/>
            <a:headEnd/>
            <a:tailEnd/>
          </a:ln>
          <a:effectLst/>
        </p:spPr>
      </p:pic>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b="1" dirty="0"/>
              <a:t>Time for some critical thinking...</a:t>
            </a:r>
          </a:p>
        </p:txBody>
      </p:sp>
      <p:sp>
        <p:nvSpPr>
          <p:cNvPr id="3" name="Content Placeholder 2"/>
          <p:cNvSpPr>
            <a:spLocks noGrp="1"/>
          </p:cNvSpPr>
          <p:nvPr>
            <p:ph sz="quarter" idx="1"/>
          </p:nvPr>
        </p:nvSpPr>
        <p:spPr>
          <a:xfrm>
            <a:off x="457200" y="1285860"/>
            <a:ext cx="6400816" cy="5143536"/>
          </a:xfrm>
        </p:spPr>
        <p:txBody>
          <a:bodyPr>
            <a:normAutofit fontScale="77500" lnSpcReduction="20000"/>
          </a:bodyPr>
          <a:lstStyle/>
          <a:p>
            <a:r>
              <a:rPr lang="en-AU" dirty="0"/>
              <a:t>What questions should we be asking from this data?</a:t>
            </a:r>
          </a:p>
          <a:p>
            <a:endParaRPr lang="en-AU" dirty="0"/>
          </a:p>
          <a:p>
            <a:r>
              <a:rPr lang="en-AU" dirty="0"/>
              <a:t>To what extent are </a:t>
            </a:r>
            <a:r>
              <a:rPr lang="en-AU" b="1" dirty="0"/>
              <a:t>social/economic conditions of women contributing to their specific mental health disorders?</a:t>
            </a:r>
          </a:p>
          <a:p>
            <a:endParaRPr lang="en-AU" dirty="0"/>
          </a:p>
          <a:p>
            <a:r>
              <a:rPr lang="en-AU" dirty="0"/>
              <a:t>To what extent is the </a:t>
            </a:r>
            <a:r>
              <a:rPr lang="en-AU" b="1" dirty="0"/>
              <a:t>social construction of gender </a:t>
            </a:r>
            <a:r>
              <a:rPr lang="en-AU" dirty="0"/>
              <a:t>contributing to the onset of eating disorders, anxiety, and depression in women?</a:t>
            </a:r>
          </a:p>
          <a:p>
            <a:endParaRPr lang="en-AU" dirty="0"/>
          </a:p>
          <a:p>
            <a:r>
              <a:rPr lang="en-AU" dirty="0"/>
              <a:t>Has the move towards </a:t>
            </a:r>
            <a:r>
              <a:rPr lang="en-AU" b="1" dirty="0"/>
              <a:t>‘</a:t>
            </a:r>
            <a:r>
              <a:rPr lang="en-AU" b="1" dirty="0" err="1"/>
              <a:t>Raunch</a:t>
            </a:r>
            <a:r>
              <a:rPr lang="en-AU" b="1" dirty="0"/>
              <a:t>-Culture’, </a:t>
            </a:r>
            <a:r>
              <a:rPr lang="en-AU" dirty="0"/>
              <a:t>which sees pornographic type images of women becoming ‘mainstream’ contributed to a body/self consciousness for contemporary women?</a:t>
            </a:r>
          </a:p>
          <a:p>
            <a:endParaRPr lang="en-AU" dirty="0"/>
          </a:p>
          <a:p>
            <a:r>
              <a:rPr lang="en-AU" dirty="0"/>
              <a:t>What is the role of the </a:t>
            </a:r>
            <a:r>
              <a:rPr lang="en-AU" b="1" dirty="0"/>
              <a:t>female physiological composition in the pre-disposition to, and onset of, mental illness?</a:t>
            </a:r>
          </a:p>
        </p:txBody>
      </p:sp>
      <p:pic>
        <p:nvPicPr>
          <p:cNvPr id="6146" name="Picture 2" descr="http://cdn.head-fi.org/e/ee/eefa5922_504x_Zhenya_02.jpeg"/>
          <p:cNvPicPr>
            <a:picLocks noChangeAspect="1" noChangeArrowheads="1"/>
          </p:cNvPicPr>
          <p:nvPr/>
        </p:nvPicPr>
        <p:blipFill>
          <a:blip r:embed="rId2" cstate="print"/>
          <a:srcRect/>
          <a:stretch>
            <a:fillRect/>
          </a:stretch>
        </p:blipFill>
        <p:spPr bwMode="auto">
          <a:xfrm>
            <a:off x="6929454" y="1285860"/>
            <a:ext cx="2071702" cy="2033840"/>
          </a:xfrm>
          <a:prstGeom prst="rect">
            <a:avLst/>
          </a:prstGeom>
          <a:noFill/>
        </p:spPr>
      </p:pic>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b="1" dirty="0"/>
              <a:t>Time for some critical thinking...</a:t>
            </a:r>
          </a:p>
        </p:txBody>
      </p:sp>
      <p:sp>
        <p:nvSpPr>
          <p:cNvPr id="3" name="Content Placeholder 2"/>
          <p:cNvSpPr>
            <a:spLocks noGrp="1"/>
          </p:cNvSpPr>
          <p:nvPr>
            <p:ph sz="quarter" idx="1"/>
          </p:nvPr>
        </p:nvSpPr>
        <p:spPr>
          <a:xfrm>
            <a:off x="457200" y="3214686"/>
            <a:ext cx="8229600" cy="2942274"/>
          </a:xfrm>
        </p:spPr>
        <p:txBody>
          <a:bodyPr>
            <a:normAutofit fontScale="77500" lnSpcReduction="20000"/>
          </a:bodyPr>
          <a:lstStyle/>
          <a:p>
            <a:r>
              <a:rPr lang="en-AU" dirty="0"/>
              <a:t>Is </a:t>
            </a:r>
            <a:r>
              <a:rPr lang="en-AU" b="1" dirty="0"/>
              <a:t>substance misuse in women a form of self-medication?</a:t>
            </a:r>
          </a:p>
          <a:p>
            <a:endParaRPr lang="en-AU" dirty="0"/>
          </a:p>
          <a:p>
            <a:r>
              <a:rPr lang="en-AU" dirty="0"/>
              <a:t>Are </a:t>
            </a:r>
            <a:r>
              <a:rPr lang="en-AU" b="1" dirty="0"/>
              <a:t>social norms influencing drinking amongst women leading to depression and self-harm?</a:t>
            </a:r>
          </a:p>
          <a:p>
            <a:endParaRPr lang="en-AU" dirty="0"/>
          </a:p>
          <a:p>
            <a:r>
              <a:rPr lang="en-AU" dirty="0"/>
              <a:t>Which comes first, mental illness or substance-abuse?</a:t>
            </a:r>
          </a:p>
          <a:p>
            <a:endParaRPr lang="en-AU" dirty="0"/>
          </a:p>
          <a:p>
            <a:r>
              <a:rPr lang="en-AU" b="1" i="1" dirty="0"/>
              <a:t>If things are getting better for women, why is their mental health still so poor?</a:t>
            </a:r>
          </a:p>
          <a:p>
            <a:endParaRPr lang="en-AU" dirty="0"/>
          </a:p>
        </p:txBody>
      </p:sp>
      <p:pic>
        <p:nvPicPr>
          <p:cNvPr id="5122" name="Picture 2" descr="http://farm3.static.flickr.com/2390/1909257291_1baaf93463_o.jpg"/>
          <p:cNvPicPr>
            <a:picLocks noChangeAspect="1" noChangeArrowheads="1"/>
          </p:cNvPicPr>
          <p:nvPr/>
        </p:nvPicPr>
        <p:blipFill>
          <a:blip r:embed="rId2" cstate="print"/>
          <a:srcRect/>
          <a:stretch>
            <a:fillRect/>
          </a:stretch>
        </p:blipFill>
        <p:spPr bwMode="auto">
          <a:xfrm>
            <a:off x="3000364" y="1214422"/>
            <a:ext cx="2643206" cy="1757319"/>
          </a:xfrm>
          <a:prstGeom prst="rect">
            <a:avLst/>
          </a:prstGeom>
          <a:noFill/>
        </p:spPr>
      </p:pic>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AU" dirty="0"/>
              <a:t>Taking a Multi-Variates Analysis of the Determinants of Women’s Mental Health...</a:t>
            </a:r>
          </a:p>
        </p:txBody>
      </p:sp>
      <p:sp>
        <p:nvSpPr>
          <p:cNvPr id="3" name="Content Placeholder 2"/>
          <p:cNvSpPr>
            <a:spLocks noGrp="1"/>
          </p:cNvSpPr>
          <p:nvPr>
            <p:ph sz="quarter" idx="1"/>
          </p:nvPr>
        </p:nvSpPr>
        <p:spPr>
          <a:xfrm>
            <a:off x="457200" y="1219200"/>
            <a:ext cx="8229600" cy="5424510"/>
          </a:xfrm>
        </p:spPr>
        <p:txBody>
          <a:bodyPr>
            <a:normAutofit fontScale="62500" lnSpcReduction="20000"/>
          </a:bodyPr>
          <a:lstStyle/>
          <a:p>
            <a:r>
              <a:rPr lang="en-AU" dirty="0"/>
              <a:t> It is crucial to always take into account these aspects of women’s lives which may be contributing to mental health problems and substance abuse:</a:t>
            </a:r>
          </a:p>
          <a:p>
            <a:endParaRPr lang="en-AU" dirty="0"/>
          </a:p>
          <a:p>
            <a:r>
              <a:rPr lang="en-AU" dirty="0"/>
              <a:t>The </a:t>
            </a:r>
            <a:r>
              <a:rPr lang="en-AU" b="1" dirty="0"/>
              <a:t>history</a:t>
            </a:r>
            <a:r>
              <a:rPr lang="en-AU" dirty="0"/>
              <a:t> of Women’s Human Rights. Or, more accurately, </a:t>
            </a:r>
            <a:r>
              <a:rPr lang="en-AU" b="1" dirty="0"/>
              <a:t>HERSTORY</a:t>
            </a:r>
            <a:r>
              <a:rPr lang="en-AU" dirty="0"/>
              <a:t> of Women’s Lack of Human Rights.</a:t>
            </a:r>
          </a:p>
          <a:p>
            <a:endParaRPr lang="en-AU" dirty="0"/>
          </a:p>
          <a:p>
            <a:r>
              <a:rPr lang="en-AU" b="1" dirty="0"/>
              <a:t>The social world she inhabits</a:t>
            </a:r>
          </a:p>
          <a:p>
            <a:r>
              <a:rPr lang="en-AU" b="1" dirty="0"/>
              <a:t>The cultural and religious world she inhabits</a:t>
            </a:r>
          </a:p>
          <a:p>
            <a:r>
              <a:rPr lang="en-AU" b="1" dirty="0"/>
              <a:t>How much money she has access to</a:t>
            </a:r>
          </a:p>
          <a:p>
            <a:r>
              <a:rPr lang="en-AU" b="1" dirty="0"/>
              <a:t>How mobile she is </a:t>
            </a:r>
          </a:p>
          <a:p>
            <a:r>
              <a:rPr lang="en-AU" b="1" dirty="0"/>
              <a:t>How much personal freedom she has</a:t>
            </a:r>
          </a:p>
          <a:p>
            <a:r>
              <a:rPr lang="en-AU" b="1" dirty="0"/>
              <a:t>Whether she has been sexually abused</a:t>
            </a:r>
          </a:p>
          <a:p>
            <a:r>
              <a:rPr lang="en-AU" b="1" dirty="0"/>
              <a:t>Whether she has experienced domestic violence</a:t>
            </a:r>
          </a:p>
          <a:p>
            <a:r>
              <a:rPr lang="en-AU" b="1" dirty="0"/>
              <a:t>Whether she has been excluded from participating in ANYTHING due to her gender</a:t>
            </a:r>
          </a:p>
          <a:p>
            <a:r>
              <a:rPr lang="en-AU" b="1" dirty="0"/>
              <a:t>Whether she has been raised to be ‘a lady’ (be polite, don’t get fat, don’t speak out of turn, avoid politics etc)</a:t>
            </a:r>
          </a:p>
          <a:p>
            <a:r>
              <a:rPr lang="en-AU" b="1" dirty="0"/>
              <a:t>Whether she chooses what she wears</a:t>
            </a:r>
          </a:p>
          <a:p>
            <a:r>
              <a:rPr lang="en-AU" b="1" dirty="0"/>
              <a:t>How fearful she is of the world and public spaces</a:t>
            </a:r>
          </a:p>
          <a:p>
            <a:r>
              <a:rPr lang="en-AU" b="1" dirty="0"/>
              <a:t>Whether she knows her own worth</a:t>
            </a:r>
          </a:p>
          <a:p>
            <a:r>
              <a:rPr lang="en-AU" b="1" dirty="0"/>
              <a:t>Whether she knows her own strength...</a:t>
            </a:r>
          </a:p>
          <a:p>
            <a:endParaRPr lang="en-AU" dirty="0"/>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b="1" dirty="0"/>
              <a:t>What is to be done? (Social Reponses)</a:t>
            </a:r>
          </a:p>
        </p:txBody>
      </p:sp>
      <p:sp>
        <p:nvSpPr>
          <p:cNvPr id="3" name="Content Placeholder 2"/>
          <p:cNvSpPr>
            <a:spLocks noGrp="1"/>
          </p:cNvSpPr>
          <p:nvPr>
            <p:ph sz="quarter" idx="1"/>
          </p:nvPr>
        </p:nvSpPr>
        <p:spPr>
          <a:xfrm>
            <a:off x="457200" y="1219200"/>
            <a:ext cx="5900750" cy="4937760"/>
          </a:xfrm>
        </p:spPr>
        <p:txBody>
          <a:bodyPr/>
          <a:lstStyle/>
          <a:p>
            <a:r>
              <a:rPr lang="en-AU" dirty="0">
                <a:hlinkClick r:id="rId2"/>
              </a:rPr>
              <a:t>The Butterfly Foundation</a:t>
            </a:r>
            <a:endParaRPr lang="en-AU" dirty="0"/>
          </a:p>
          <a:p>
            <a:endParaRPr lang="en-AU" dirty="0"/>
          </a:p>
          <a:p>
            <a:r>
              <a:rPr lang="en-AU" dirty="0">
                <a:hlinkClick r:id="rId3"/>
              </a:rPr>
              <a:t>EMPOWHER</a:t>
            </a:r>
            <a:endParaRPr lang="en-AU" dirty="0"/>
          </a:p>
          <a:p>
            <a:endParaRPr lang="en-AU" dirty="0"/>
          </a:p>
          <a:p>
            <a:r>
              <a:rPr lang="en-AU" dirty="0">
                <a:hlinkClick r:id="rId4"/>
              </a:rPr>
              <a:t>Action Steps for Improving Women’s Mental Health</a:t>
            </a:r>
            <a:endParaRPr lang="en-AU" dirty="0"/>
          </a:p>
          <a:p>
            <a:endParaRPr lang="en-AU" dirty="0"/>
          </a:p>
          <a:p>
            <a:r>
              <a:rPr lang="en-AU" dirty="0">
                <a:hlinkClick r:id="rId5"/>
              </a:rPr>
              <a:t>SANE AUSTRALIA</a:t>
            </a:r>
            <a:endParaRPr lang="en-AU" dirty="0"/>
          </a:p>
          <a:p>
            <a:endParaRPr lang="en-AU" dirty="0"/>
          </a:p>
          <a:p>
            <a:r>
              <a:rPr lang="en-AU" dirty="0">
                <a:hlinkClick r:id="rId6"/>
              </a:rPr>
              <a:t>Sane Snapshots</a:t>
            </a:r>
            <a:endParaRPr lang="en-AU" dirty="0"/>
          </a:p>
          <a:p>
            <a:endParaRPr lang="en-AU" dirty="0"/>
          </a:p>
        </p:txBody>
      </p:sp>
      <p:pic>
        <p:nvPicPr>
          <p:cNvPr id="3074" name="Picture 2" descr="http://www.chinagiftcompany.com/images/FATSCP-PTP044-SN-0.jpg"/>
          <p:cNvPicPr>
            <a:picLocks noChangeAspect="1" noChangeArrowheads="1"/>
          </p:cNvPicPr>
          <p:nvPr/>
        </p:nvPicPr>
        <p:blipFill>
          <a:blip r:embed="rId7" cstate="print"/>
          <a:srcRect/>
          <a:stretch>
            <a:fillRect/>
          </a:stretch>
        </p:blipFill>
        <p:spPr bwMode="auto">
          <a:xfrm>
            <a:off x="6000760" y="1357298"/>
            <a:ext cx="2738431" cy="4772025"/>
          </a:xfrm>
          <a:prstGeom prst="rect">
            <a:avLst/>
          </a:prstGeom>
          <a:noFill/>
        </p:spPr>
      </p:pic>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a:t>And this might help </a:t>
            </a:r>
            <a:r>
              <a:rPr lang="en-AU" dirty="0">
                <a:sym typeface="Wingdings" pitchFamily="2" charset="2"/>
              </a:rPr>
              <a:t></a:t>
            </a:r>
            <a:endParaRPr lang="en-AU" dirty="0"/>
          </a:p>
        </p:txBody>
      </p:sp>
      <p:sp>
        <p:nvSpPr>
          <p:cNvPr id="3" name="Content Placeholder 2"/>
          <p:cNvSpPr>
            <a:spLocks noGrp="1"/>
          </p:cNvSpPr>
          <p:nvPr>
            <p:ph sz="quarter" idx="1"/>
          </p:nvPr>
        </p:nvSpPr>
        <p:spPr/>
        <p:txBody>
          <a:bodyPr>
            <a:normAutofit fontScale="85000" lnSpcReduction="20000"/>
          </a:bodyPr>
          <a:lstStyle/>
          <a:p>
            <a:endParaRPr lang="en-AU" dirty="0"/>
          </a:p>
          <a:p>
            <a:r>
              <a:rPr lang="en-AU" dirty="0"/>
              <a:t>Getting enough sleep</a:t>
            </a:r>
          </a:p>
          <a:p>
            <a:endParaRPr lang="en-AU" dirty="0"/>
          </a:p>
          <a:p>
            <a:r>
              <a:rPr lang="en-AU" dirty="0"/>
              <a:t>Putting YOUR wellness FIRST</a:t>
            </a:r>
          </a:p>
          <a:p>
            <a:endParaRPr lang="en-AU" dirty="0"/>
          </a:p>
          <a:p>
            <a:r>
              <a:rPr lang="en-AU" dirty="0"/>
              <a:t>Avoiding ‘uppers’ and ‘downers’</a:t>
            </a:r>
          </a:p>
          <a:p>
            <a:endParaRPr lang="en-AU" dirty="0"/>
          </a:p>
          <a:p>
            <a:r>
              <a:rPr lang="en-AU" dirty="0"/>
              <a:t>Set realistic goals</a:t>
            </a:r>
          </a:p>
          <a:p>
            <a:endParaRPr lang="en-AU" dirty="0"/>
          </a:p>
          <a:p>
            <a:r>
              <a:rPr lang="en-AU" dirty="0"/>
              <a:t>Eating enough and eating well</a:t>
            </a:r>
          </a:p>
          <a:p>
            <a:endParaRPr lang="en-AU" dirty="0"/>
          </a:p>
          <a:p>
            <a:r>
              <a:rPr lang="en-AU" dirty="0"/>
              <a:t>Taking time to LAUGH with your friends and family </a:t>
            </a:r>
          </a:p>
          <a:p>
            <a:endParaRPr lang="en-AU" dirty="0"/>
          </a:p>
          <a:p>
            <a:r>
              <a:rPr lang="en-AU" dirty="0"/>
              <a:t>Remembering that you are beautiful and unique!</a:t>
            </a:r>
          </a:p>
          <a:p>
            <a:endParaRPr lang="en-AU" dirty="0"/>
          </a:p>
          <a:p>
            <a:endParaRPr lang="en-AU" dirty="0"/>
          </a:p>
        </p:txBody>
      </p:sp>
      <p:pic>
        <p:nvPicPr>
          <p:cNvPr id="2050" name="Picture 2" descr="http://www.oceansbridge.com/paintings/artists/b/botero_fernando/big/botero_xx_woman_on_a_bed_1995_.jpg"/>
          <p:cNvPicPr>
            <a:picLocks noChangeAspect="1" noChangeArrowheads="1"/>
          </p:cNvPicPr>
          <p:nvPr/>
        </p:nvPicPr>
        <p:blipFill>
          <a:blip r:embed="rId2" cstate="print"/>
          <a:srcRect/>
          <a:stretch>
            <a:fillRect/>
          </a:stretch>
        </p:blipFill>
        <p:spPr bwMode="auto">
          <a:xfrm>
            <a:off x="5786446" y="214290"/>
            <a:ext cx="3000376" cy="3520441"/>
          </a:xfrm>
          <a:prstGeom prst="rect">
            <a:avLst/>
          </a:prstGeom>
          <a:noFill/>
        </p:spPr>
      </p:pic>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AU" b="1" dirty="0"/>
              <a:t>The story of the woman who knew how to cook rice...</a:t>
            </a:r>
          </a:p>
        </p:txBody>
      </p:sp>
      <p:pic>
        <p:nvPicPr>
          <p:cNvPr id="1026" name="Picture 2" descr="http://howmanycaloriesshouldieatadayinfo.com/wp-content/uploads/2011/07/rice.jpg"/>
          <p:cNvPicPr>
            <a:picLocks noChangeAspect="1" noChangeArrowheads="1"/>
          </p:cNvPicPr>
          <p:nvPr/>
        </p:nvPicPr>
        <p:blipFill>
          <a:blip r:embed="rId2" cstate="print"/>
          <a:srcRect/>
          <a:stretch>
            <a:fillRect/>
          </a:stretch>
        </p:blipFill>
        <p:spPr bwMode="auto">
          <a:xfrm>
            <a:off x="1643042" y="1643050"/>
            <a:ext cx="5715000" cy="3810000"/>
          </a:xfrm>
          <a:prstGeom prst="rect">
            <a:avLst/>
          </a:prstGeom>
          <a:noFill/>
        </p:spPr>
      </p:pic>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472518" cy="990600"/>
          </a:xfrm>
        </p:spPr>
        <p:txBody>
          <a:bodyPr>
            <a:normAutofit fontScale="90000"/>
          </a:bodyPr>
          <a:lstStyle/>
          <a:p>
            <a:r>
              <a:rPr lang="en-AU" b="1" dirty="0"/>
              <a:t>Women are important. Take care of them</a:t>
            </a:r>
            <a:r>
              <a:rPr lang="en-AU" dirty="0"/>
              <a:t>.</a:t>
            </a:r>
          </a:p>
        </p:txBody>
      </p:sp>
      <p:pic>
        <p:nvPicPr>
          <p:cNvPr id="4" name="Picture 10" descr="http://www.google.com/url?source=imgres&amp;ct=tbn&amp;q=http://farm4.static.flickr.com/3279/2603448001_256893178a.jpg&amp;sa=X&amp;ei=rTCWTtbtKI2OmQWT8an5AQ&amp;ved=0CAUQ8wc4FQ&amp;usg=AFQjCNEdZlEnt00zqTTVIh-OUPeXiZGFAQ"/>
          <p:cNvPicPr>
            <a:picLocks noChangeAspect="1" noChangeArrowheads="1"/>
          </p:cNvPicPr>
          <p:nvPr/>
        </p:nvPicPr>
        <p:blipFill>
          <a:blip r:embed="rId2" cstate="print"/>
          <a:srcRect/>
          <a:stretch>
            <a:fillRect/>
          </a:stretch>
        </p:blipFill>
        <p:spPr bwMode="auto">
          <a:xfrm>
            <a:off x="1142976" y="1357298"/>
            <a:ext cx="6743409" cy="4572032"/>
          </a:xfrm>
          <a:prstGeom prst="rect">
            <a:avLst/>
          </a:prstGeom>
          <a:noFill/>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AU" b="1" dirty="0"/>
              <a:t>‘Concerning the Physiological and Intellectual Weakness of Women’</a:t>
            </a:r>
          </a:p>
        </p:txBody>
      </p:sp>
      <p:sp>
        <p:nvSpPr>
          <p:cNvPr id="3" name="Content Placeholder 2"/>
          <p:cNvSpPr>
            <a:spLocks noGrp="1"/>
          </p:cNvSpPr>
          <p:nvPr>
            <p:ph sz="quarter" idx="1"/>
          </p:nvPr>
        </p:nvSpPr>
        <p:spPr>
          <a:xfrm>
            <a:off x="457200" y="1219200"/>
            <a:ext cx="5698976" cy="4937760"/>
          </a:xfrm>
        </p:spPr>
        <p:txBody>
          <a:bodyPr>
            <a:normAutofit fontScale="85000" lnSpcReduction="20000"/>
          </a:bodyPr>
          <a:lstStyle/>
          <a:p>
            <a:r>
              <a:rPr lang="en-AU" dirty="0"/>
              <a:t>More succinctly, we can look to nineteenth-century German scientist P. </a:t>
            </a:r>
            <a:r>
              <a:rPr lang="en-AU" dirty="0" err="1"/>
              <a:t>Moebius</a:t>
            </a:r>
            <a:r>
              <a:rPr lang="en-AU" dirty="0"/>
              <a:t> in his </a:t>
            </a:r>
            <a:r>
              <a:rPr lang="en-AU" b="1" dirty="0"/>
              <a:t>“Concerning the Physiological and Intellectual Weakness of Women”...</a:t>
            </a:r>
          </a:p>
          <a:p>
            <a:endParaRPr lang="en-AU" dirty="0"/>
          </a:p>
          <a:p>
            <a:r>
              <a:rPr lang="en-AU" i="1" dirty="0"/>
              <a:t>‘If we wish woman to </a:t>
            </a:r>
            <a:r>
              <a:rPr lang="en-AU" i="1" dirty="0" err="1"/>
              <a:t>fulfill</a:t>
            </a:r>
            <a:r>
              <a:rPr lang="en-AU" i="1" dirty="0"/>
              <a:t> the task of motherhood fully she cannot possess a masculine brain. If the </a:t>
            </a:r>
            <a:r>
              <a:rPr lang="en-AU" b="1" i="1" dirty="0"/>
              <a:t>feminine abilities</a:t>
            </a:r>
            <a:r>
              <a:rPr lang="en-AU" i="1" dirty="0"/>
              <a:t> </a:t>
            </a:r>
            <a:r>
              <a:rPr lang="en-AU" b="1" i="1" dirty="0"/>
              <a:t>were developed to the same degree as those of the male</a:t>
            </a:r>
            <a:r>
              <a:rPr lang="en-AU" i="1" dirty="0"/>
              <a:t>, her maternal organs would suffer and we should have before us a </a:t>
            </a:r>
            <a:r>
              <a:rPr lang="en-AU" b="1" i="1" dirty="0"/>
              <a:t>repulsive and useless hybrid</a:t>
            </a:r>
            <a:r>
              <a:rPr lang="en-AU" i="1" dirty="0"/>
              <a:t>.’</a:t>
            </a:r>
          </a:p>
          <a:p>
            <a:endParaRPr lang="en-AU" dirty="0"/>
          </a:p>
          <a:p>
            <a:r>
              <a:rPr lang="en-AU" dirty="0"/>
              <a:t>Ref:  The Dangerous Sex: The myth of feminine evil by Hoffman Reynolds Hays (1966)</a:t>
            </a:r>
          </a:p>
        </p:txBody>
      </p:sp>
      <p:sp>
        <p:nvSpPr>
          <p:cNvPr id="56322" name="AutoShape 2" descr="data:image/jpeg;base64,/9j/4AAQSkZJRgABAQAAAQABAAD/2wCEAAkGBhQSEBQUEhIUFRUWGRQVFxcYFRcYGBoXFBUVGBcXFBgXGyYfFxkkGRoWHy8gJCcpLCwuFR4xNTAqNSYrLCkBCQoKDgwOGg8PGi0lHBwsKSkpKSosKSwpLCwsLCkpKSkpLCksLCwpLCwpKSksLCksLCksKSwpLCkpKSksLCwsKf/AABEIAMkA+wMBIgACEQEDEQH/xAAbAAEAAwEBAQEAAAAAAAAAAAAABAUGAwIBB//EAEsQAAIBAgQCBQMPCgUFAQEAAAECAwARBBIhMQVBBhMiUWEycZEUFiM0QlJzgZKhsbLB0dIVJDNTVGJyk8LwQ2OC0+GDoqPU8bSU/8QAGQEBAAMBAQAAAAAAAAAAAAAAAAECAwQF/8QAJBEAAgIBAwQDAQEAAAAAAAAAAAECEQMTITESMkFhBCJRFJH/2gAMAwEAAhEDEQA/AP3GlKUApSlAKUpQClKUApSlAKUpQClKUApSlAKUpQClKUApSlAKUpQClKUApSlAKUpQClKUApSlAKUpQClKUApSlAKUpQEbEY3KwUIzEhjZcuylQb5mHvhUc8Y/yZe7/D/HXWT2wnwcv1oKhK17nvLfWNUnLpNMcVJkj8sf5Mv/AI/x0/LH+TL/AOP8dcaVlqs20Udvyx/ky/8Aj/HXGTpGq6GOUfEn468SyZVJPKqDFzk6X1bU/wB+ioeZolYIsvfXZH+rl9Cfjp67Y/eS+hPx1nDrXJmqNZk6ETUeu6P3kvoX8dffXZH+rl9CfjrKXr0GprMaETSnplCDYpIDYtqFGigkm5e2wNfF6awkkKkrEEjRARcC5UENYkDcDax7jWWxCjNExFxmCEd6v2SPQT6ahwcNeRGje7dkRsgW1+rs5RnUG6E9YtxYG5FVeeSLL48TYv08w43WXaQ+SpNozZ9A19O6u56YRb5JCLZgQEIIALHKQ9iQoJIGoHnqmwPBHLOzE9pywACAi2UAvIF1awI0zWBtyqfBw5I2JLZb37I18o3IUHMba7C2mlWWWb8FHjxrg6J06gJACy3P7g/FXr17w3tllvYm2Vfcgk27WpsDoNTyqoZo1iMQDI6ZSt0GZgG7BNt77fEb21FVmOhbymA8CoJB13BGx89qpL5EkzWHxoSVmwg6Vo/kxT8xcoALjLcXLWvdgPPfuNSV41f/AAZf/H+OqPC4uONQjlMyBM+ZwSGcEi+Yc7EjXYVbA31rXVZjoo6vxuwuYZbD4P8AHXWPiRYAiCUg6j9H/uVFIvpXzg2KsxibxK+ceUPt+M1eGS3TKTxUrRPw+PDEqVZCLXDZdmvYjKT3GpN6o53IxhH7kf0yVdg1qYHqlKUApSlAKUpQClKUApSlAQ5PbCfBy/WgqFHt8Z+k1Nk9sJ8HL9aCorCxbzt9JNY5eDfDyfKUpWB0ldxLEi4T4zVJI92J/sVM4v8ApT8X0CoEepNVZojqleGSuxWhSoFHHJXpVrr1W9OqpZFHDGreMjzEHmDfQ1bcFxaPHnkILkkMipa7g+8Fy51vc33O1V2Ii7B+L6RXCBWRCyk9osGsSCVz30I1Goq0XTInG4l9LxLU65V2Yg5iPJFmIusZ7Q0uTrtzqibjdwD2IkOcyEyhSLFrFnbWVh1UvZHZYDMNNBzfCMVtFqBso0kVVRj7G+uY5glrAEW85qJjcryq7WZldJMyKC1g8kUYkRhqQjSHN7rqttdaolRS4J7WkUBUkUjJlYjQGQD2MkX7JtcksbMwvob194dHZjY2fUMraX7wfGuHCeD5e0qm7FD2lIItCsYDxqcpfR7gGwEgzXsBUzH4cEhgTdQNT5N1OgLcm5BiddNgVrJxs1jKnRD45hFbKXD2FwQHNxlXsiNArZmKr3ADK5uL1f8ABOJCQuvNWYEXBsRlzC66bt8/o5IVnibxBRhsSDowOxv91qqZphh5bJ2UUWJYC2VOqvIuoAVkZtWNyY97i1Wi2Vkk3RsKiYlSGBU2OhB8V5fGPtqL0fxxkiXNvbXUeVYXBAACmxUkWFiSOVWGJHZv3WPxc/mrZMyqnTIy4oSYrMPeRgjuIMlxWjWsthFtim80f9Vala7Iu1ZwTjUmj1WVXi07Y7EL1jLDAy39hTIV9TxytnmZwVN2PKw0rVVEbhUR666Aif8ASg3If2MR6gn3gA07qkqZZemzylMi9WQ0quD2gQMG08bI1hceTy5HcamRgemp6uIvEzLlwqzSgqAs2JjjZQE3Iu8dyNusGhsbWUPRDDKQwRiQwe7SyuSyxmLUu5LexkoQdCLAjQW+J0Nwy5SsZBQKF9kkI9jBEZZS9nZAbKWBIAFiLCwFbH03Z1iPUNGZDgnW7I/sOLmWMMbEWYMbEcswIzWIr6nT1SzIsLM2aFUyupVxNK8SsH0FgyG9r6HQnap3CehsEESJYuyrhwXZ5GJOFIaK2ZzkUOMwQHKCTpXTC9D8NGwZYz2cmW8krBRExeMKrOQqqxNlAsLnSgI2N6UuMA2Jjhu6v1ZjZhYMuI6iQZhoQGDWPPSvnEelmSOXsMsiyGDdSBIcIMSG8VFwvnFWsvBIWheAoOrcuzLdhcyOZGIINwc5LXB0O1qiydEsOzZmRmOhN5ZSCwiMWdgXs0nVkrnILEW1oCnh6eFI41mhYTusDKoZSriaORs+ZQcgHVS3FrggWvcGtJwniYmgSUo0eYElXGVlsSDfwuDrsRY86gx9DsMEyiNt0IbrZesUxgqmSUvnQKrMAFIADsOZvbQYcIoUXsAALksdO9mJJPiTegKV+k2F65G9V4ewSQE9fFuWit7rwPorlL0gwuZiMVhrE3/Txdw/e76uJB+cJ8HL9aGueOFnHiPoP/NUnwaY2+rYqfy/hv2rDfz4vx0/L+G/asN/Pi/HU+lc+x1fYy/FuKQNJdZ8OQQNp4tx/rqHBxCK+s8AHw8P461eOwAlWxJFjcEbj/iq2PoyLaub8rD/AJqNiU5EQcRw/wC0Yf8Anw/jr4eJwftGH/nw/jqVBA0b5W5g2PI+NdJfPWexpuV54pD+vw/8+H8dBxOH9ow//wDRD+OpgTxrpHF/etLRNSK/E8VhyaT4ckkf48WwN/f+FSMA6tCMrIwtqVZWFzqRdSRfUaU4snYPgsh38FH0E1HWWxnA/WJ/+TCVKqrFvZMCECIa2NyV819K4yESWMuYOuVgwGbNluCCoIBJUst9jm7QNfZsQSADy0rwknfUVZF1wT8dxTq4c6qbMbXsdSbdjvUb6bmx255mTFmSQ3jurLKgi60BivWKZJY7L5QBkAD79SOYNrsvl29Hf5+R+Ook0ETKQnsTEAMwvsGBvqeQL6ag5rDLUcEqjumdczgnMhy2yv7KVuptmJNzluDc3B1sLET48uJTUZQbqykaENoysp5HbUXW7bXvUbifEBhhmVczOxuNSe0CMqNewbMFF72vlHcBE4NxPOCw17ixAMqOQy2AJ1ysAL69mxudqSXlF0WPRqQAW2swXW4djGojdpFJOU52I+IHW9aUis7isZosglULdVsc5LF9Lm1wTkFgCAMyi9w1XPD588YNxqBsQQLgG1xobXtfwFawdmUuSJhBbEkcwsY9Bf7LH461IrNRD87b+GP+utKK7IcI4J9zPVKUq5QUpSgFCaV5fagIGD6Q4eWVoo5keRL3UHXsnK1vfZW0Nr2OhtVhesBgujE8keFw0sRhTDR4iNp1kT2QyRNCphynOL5utOYLZlXfeo/FeCY94ASjNiHEsjNFIo6uZVjSAKXkUKmVCxIDHMSNLm4H6Pel6wfE8LNhkfErf1S2KcRI0pYSxzEokQXMQAA3WZQNDETpqa2PDsEYoI487MURVzsbliFsWYnck3Px0Ak9sJ8HL9aCvvEB2Qe4j0HQ/SKrHwWI65B6pW+STXqByaK48vnceiu8nDsSQR6qU/8AQX8dQ1aJTp2KVXjDT/tK/wAgfjr76ln/AGlf5A/HXLR29Xon0qB6ln/aV/kD8dPUs/7Sv8gfjqKF+iRi7WBPI/YapJJNTU7E4CdlI9UITuB1FtR5pKo3imzEGRL8/YT/ALtVaX6XjJ8UWSSixJ5f3/fnqDxHFKysAwLC+lzpbew+3euONMscRYyx21/wTyBP6zvArPKshW3YswDkhHFiTrdmlIW9hvvVas2Uq8FpwTihkDRuSSlyL63Q9l1v4XBFe8PP25kZiFBjJKntH81woCqTpc235AE91cuDZYd0ZpG0utsoUC+7lbcyTtpXKBmlllEQQIWRpZQdFVIYo7LmtcjIxAG/PuovJfo3XVsj7i51ClQVB07LFlks1yCHbVtLm/m15V76JyvikYDVoyAxYgXB8knxtf0VTdKOIhnJUBwECLZfDKF7yTpWy6EcGeIPK6lDIsK5SLHsJZmI5XYnTwpEnNVeyWOAvbyl9J+6vi8GdTcqreYj7av6VY5DOPAApUjs81NwV1B7DDVNQD3XGxrhh8AEZpme62AAAGZcoKoBfYldTqVzKW02OlnwyuLMPMeY8xqkxvDQoZSTYjcWzD95Lg2Yb+cCqtF4sh8PnR2bKtlcaDMdgATzurZSrcjfWrzhLgL1eYMV7JsLdoKuYZb9nfMB3OO6szgYeqJSwBj7Si4ynKSTk0Fy6mV8oGgjWw2JvOHkdcbWswW1u5RLr3Xv3eF+VUi6lRafBKj9tn+GP6XrSrWaj9tn+GP6XrSrXow4R5k+5nqlKVYqKUpQComP4isRiDA+yyCJbD3RV217hZTUuqrpBwt5ljMTqskUiypnUshKhlKsFIIBVm1GxtvtQHjD9KsO0whMgWUtMio1gWMDKrle/Ui3M2Pcbdl6R4UozjEwFFOVmEqWDWJyk3tewJt4VRx9EJQVYyoWb1aJsoZdMa0bEwamxTqwBmve5OleOG9CGTqS7JmieA5g07544ElCraaRur7UhYBdBrvQGlfjEAXMZowtnOYutrRmz639ydD3VIgxCuoZGDKwBVlIIIOxBG4rI4joXIzEFoXjDYt0VhICTipVls7K11KMDZl1vlOltdJwjBSR4dI5ZDJIq2aTYk9+u/dc72ud6A9Se2E+Dl+vDUuqJ+Dt1yD1ViPIkN80V9Gi0v1e2vzCpP5Db9rxPyo/9ugEqWZh4/MdfvrxUbF8HYMPznEajfNFy/6VRMTgCoBOIxFrgHWLn/0q53D7HVGX1stAa+1QDCujEHEYi2p06rUe+Fotxpcd1iNjXeSDQZcTiGLbANF/tVEodJZSvwWc2IC77nYDUmqrijXsxRlO1+8eNdouDNu2JnLd46n0D2Ko3EsCRYeqJze51MJ20G8XjVHRdXfBz4zhA0AH7ygAc73BHhe+/LevUuHiwsN8iu6qWGmigZQco9yLkePeaouNQ4mOMss7sq2YC0VwARsOptt9FVsvFXkTqiGZ5ogzEMocRK9xY2sS2ptYaWquyWx0wi3/AKSuPY8TRDqzkEnUqbECykPJIL91lS/hbvrP4oygAYdWWMX1ym5PMgnUX+Kp/CuCySSx9YmSGPZM1y2lrmx3Nh6K/QWxMQGVY17qpd+TpaSfa2z8fl4ZiHykBwF1FhYA94tz8a2XQnpZIjCDFNodEdt/M1aTENH3ADz1k+knDFdM8fpHh/zTro0eGOWPFPwfpV6VnehPHxiMOFY+yx2VxzNtmt41oq0PLap0Ki8RhLRm241H2j0VKpQgx+Kx4RczpewaxBAy5cp1NrgDs2N+Vt7A23B4QCBbVC6nTuLDU78ybeJqr4ngA2ZCL2dSLaNdCzCxsR7kaHQ6a1ZcEPbexFixNu4Lcad4uRWNVI2fYTI/bZ/hj+l60q1mo/bZ/hj+l60q16MOEeXPuZ6pSlWKilKUApXLETZEZjsoLG3cATpVDw7prHMI7RyqZHijAbIf00TSo2ZGItlU3F7gkXGtAaOlVydIcMUdxiISsZAdusWykmwDG+lzoO/lVa3TrDDDpNnHsjFY0zJne0/U5kF9VzWN+4jnQGjpVd64sNeQHEw3i/SDrE7Hay9vXs9rs689N6mYfErIodGDKwuCDcEd4oDhJ7YT4OX60NTKhye2E+Dl+tDUygIfEV0U+NvSPvtVfiYsyEeGnn5fPVtikuhA33HnGoqtDXrDJtKzpxbxoqsPjAyEMcrxa+Ol7faPT8cTEzPGRIi2uNVIsGB1up9y3eux8OfPpBhisokjte3aUi4IBG9tha2o20OtiDY4biEc6EP2Wt2lawIvz328dq0va/BHp8nGbpA0dushYZhcWZNvG5FRn42HbMY5LAaDLm857BPhVPxnHNBMDNcx6Kri4H7ocbjuuN/A1Ii4qrAW6vfyg2nxjQ152XK4yarY9bF8ZSgmrbOmM4krqwIbUEW6t+7n2ayXFMDHLKXWXq32ynSygWAF+4WFbWLFZmCgjXMOY2A2ufGq/pFgLqV6yEEC9iTm+j7arHN6LaFPncyUM0segxCn40P9den4pNr7OPQh+hr/ADVmsYrK12uRfcXt8etQMWdCSLennfxPKtOpPwXXWl3Gvw3EHEuWdm7+4EeG1bFmHV5CALKCV17N9lbkDbW3jX5/0UxyxxKZWWWSMNJDGPci27nuG+XwHdVzgeKF487HtNfN5zuaiaS4NME5ZGl+HLh+POE4gjqbK7ZGHeDt8/0mv1xMUD3jz1+JTEz4qNE5MCT5iK/T8JndwF5WNye61Xi3SOL5SjqNo0lKUq5ymZ44WDv1a5jmS+l7XXe1je29udrVZ8Fw9g7cyxAOuym3PXe9V/H8YYXLC3bIB7OY2SNm0ubL5yDrbQ3q9wcGSNV96APv+eqV9rLt/VIix+2z/DH9L1pVrMxN+dt4CMfXrTCu2HCPPn3M9UpSrlBSlKA44uHOjpe2ZWW/dcEX+eshwroE8PVkSxBo2wpCpCUjIw6SozEZz7K6yNdv3EBBtW1pQGIw3QjEK4kOIjeVfU5DOsrZ2w5xHalzSHyhOxstghVbAgWr6vQeZVKieL2TJ1pMTadXjJsSvVdvS/WspBv5IPeDtqUBioegBClGkVgpXq3PXMwT1THO6sjylBm6tQSoFyAbDatkVuN7eP8A9r3SgKF+FSdcg9WT+RIb5MLcWaLQfm+xv8wqT+R5f23EfJwv/r1Jk9sJ8HL9aGplAVX5Hl/bcR8nC/8Ar1Ak4ZIrEeq5tP8ALwvPX9RWkqn4xihHJFfQSEpf94WK/wBQ+OqT4NMfJQ4fAySGUnEyaEoD1eHvYDn7D48rVFwHBZJbs0zqqMyg9Vh82ZTbsWi0Gh7ht3VccG2kHMSNf0LXsN1TMp8iS9j71rW+2s8cvDN5wRVY7o87KQJ2ce6Ro8OSfAHqjy5c71k+I4SbDC8D5k10MUea29vINmAG37txfUDc45ir92gI3sR/9qPxKMSgsBYkDMPHk/jb7B3UklLZm0bx/aPBjOHcZLZWa7aki4jC3I1OZVGvdfuq1OJzqSWGoIsOYO25t85qg430cYkzYcdoX6yPa55lTybn46HQ70uF4xoQSVN+0CLa87qRob7j6K82eOUWe5gy4sqpbM0DwxKuUr/2gEnz5jWfx3C4DfQ5j73bzkjT010xPFza5LAeZSPisKqpJmney9kDymNrAeIH0b1EYtvY1yShCO544Rw4K8sgNgFZBtYmSygDv0zfNVvxLhjRRoocXYbDWrSLhaRRq02yXKpsb21Z7Wu99PDbvrv0S4QZJGme5QG6g7XGwHgOddN3t+HE1pxc5bXwib0S6OiCLrHX2R9ddwOV/HnWu4B5Tfwj6ajut69Yacxm49HeO6rJnmvc0VK8RShlBGxr3VihTS4FpMVc/o1sb23KtcKe/tBWvytbnVtI+UE17qLiZLnKOWp+wVCVE8kTBD85N/epfz3etUtZbCe2W/hj/rrUrXZDtRxZNps9UpSrGYpSlAKUpQClKUApSlAQ5PbCfBy/WhqZUOT2wnwcv1oamUArN9NLZIrj3TfUNaSsl07k/Qj4Q+gKPtqsuC+PuRD4BjiZ3RjcsA3nK+6HnBN+4jxq/liDAgjQ1gC+xuVI1DDRl/eU943/APtXfBel40ixZEcoOUPa0b9xvshPcdDyPKuY7mrLHEqUXK92T3LX1U+eo8YIcePO3zHl3VesvIj4jVHjHXDyXZiqNqDqbHmDvpYE+knvq6+7ryU6uheis4gOqlD+5PZbu8PR9BPhVZ0k6KxToZlupUEnKbXAGvI7b7craVE4pxt8YWhjVlDHLmIsQAyvmtpfVVsbjloL3qfjpxEmVA6ABI9DmVjYAhgTcXGubW99b70yY63fP4MOTql9DK43oKEPbmJGhACKtwe9gx5bm1SOjfR+MozgMI1YFSHszEbMcwINzqAANAK68V4wmJbq0NhYLlJItfQ79+1aiaDqoEQG1teyLkHTcX7hWdUtjr65SlTfBTfkaORwt2Nzsxzbc7c/RWpwuGCKFUaDSsxwvigXEGyFjawFwCLkXNjrytWjh4oCReOQeOUm3ibagePhVXF+EZudvdkxoq8PGLVKePSomJk0NURLLPg7XiHgWHz1NqBwMewjzt9NTr1oYniaXKCf7J5CoCm/O5Op+Ovc82Y+A28fHzUjFQzWK8nPCD85P8Mf9dalay2E9tN/DH/XWpWuyHajzsvez1SlKsZilKUAqq6R8ReCJZVtkSSLrbj/AAWYJIwPLKGD37kI51a1xxeFWWN43GZHVkYHmrAhh8YJoDKcO6c3eMSLdZ5D1RUi6RySOmHMi3v2wmbNp5dgDY18wfT/AK7IUiZVZ8OL5o37E6SOtwrDI9ksRclc2xGtXL9EcMXR+rIKdTlCySKt4P0RKKwVio0uQdNNqg8D6EpCGDsHXNG6IolVFePP7JZ5XYuwax1AOVdOZA8Q9Og0ebqGUlMNLGryRjOmKzhNQTZ7o111Omnhe8H4muIw8cyghZFVwG0IzC9j4ioj9FMOQgyFciwohWSRWVYBIIwrKwIsJJBe9yHIJNTcDwqOGFYUW0agqFJLdk37N2JJHnoDy59nQ8skuv8Aqh/59FS8476o5OjWF69B6lw9skpt1MfJobe58T6aletfCfsmH/kx/hoCyzjvrH9M42eaPKrEBG1Ck7sNNB4VfetfCfsmH/kx/hrHdJ+D4cYrKmHgAVFuBDHuSx973WqsuC+PuITYGT3j/Ib7qj4vhTstxGxIFipRu0o5beUBe3orp+R4f1EP8pPw14/I8N/0EP8AKT8NYOmdq6kd+BcSnwzKrrNJAbDWN2eMcimlyo5r6O6rXj2KjxMYSIuZd0BikF7alSzx2Um3Osvj+CR+UsMR5MvVoL+I00Iqjn4ZGjrIsalQQHXq18nnoRo3hURfS0yZQ1Nj9V4Nw5Oqt1dn2fskEMfON7W2rIdKpGCHq4JJHu0cZET63OUttoL6A+c7VncVwrCzALCkZ1a11Udkm47Xp81ccJwNsNIsiRROF7eSRFKsDdTY2tsfNe1RKpcnVjwTxbxpl4egHVQSeVJJJkU9lhZmK3A0IK76m2nOuXGeC9UljmAsoscwB7XdXrhZw8s5Z0w4Yk9jqo0CqeQRhuOZ123N9OnF40VSUiVL5D2IwoNib6qLGsJnZ8dOO0qfkqeg3Q9cQ8kvWMjRMFsBcEMpNzt41+h8N4FHAWZWclhlY3tdd7C2wv3Viug+O6qeRCdJV0/ijZiP+0t6K17YnepVnL8htScb2J+IxYqJFhjOW5KAbnu0Pz0w+GL6nsoN2Ogt4X3NdsbxJer6qDY6FhtbnY8ye/xq8Y0cknexw6OdIwYVWZSrqALgaMO/wbv9NWE3Es5sosOd9z8XIVSRwAC1SojYitHREY/pZltK+rXJJa9I1Zm3Awftpv4Y/wCutUtZPhzXxLeaP+qtYtdkO1HmZe9nqlKVYzFKUoBSlKAUpSgFKUoCHJ7YT4OX60NTKhye2E+Dl+tDUygPhrBccbNjJTyBVfQqg1vTX5/IM0srd8knzMRWeTg2wK5HhYqGGpSQ8q9mKuez0OkrngFQMVwsMSRoT3WsR+8NjV88P9/3tXnqPCpsq0YDHdGtSQD/AKL/AEV6wsk8VihRgAy5WFrhtxYnQ312rby4WosmFvuBahMZSjwYufFSOdcMDa+t1G/jc31+nxr56pcrlTD2bYHNqBy8mtY+BT3g9ArrEqjYCo6Ua/05DMcP4XPmDySt2SGC5VNiDcWJBNamPFykboPERoPsOtCvhXu22lX2OV3J22fCpYguS3nN/QOVdVPdXjP4X+al6iyUj2DXaPeo6tXRZKii1ktXr11nOonWGvjy/d6aUOosODyXxDHwT+qtitYno6D1rEg65CL8x2hcd48a2wrpjwefPeTPVKUqxQUpSgFKUoBSlKAUpSgK/FYhUnjLMqjJLqxA91D312/KkP62P5a/fXWeAMLGq49H07qAlnisP62P5a/fWHwc6FQS6C9z5S8zfvrW+t9O6nrfSqyj1GmPJ0OzPLiU9+nyl++unqhP1ifLX76vfW+ndT1vp3Vnpezo/qf4Uy4iP9ZH8pfvr36oit+kT5a/fVt6307q+et9KaXsj+l/hSddH+sT5a/fXgyxe/T5S/fV/wCt9O6n5ATuqNL2P6X+GZcR/rE+Uv31FOHQ7SoP9QP21r/W+lPW+ndU6fsq/kejFFAL9pD5nX764mZebL6RW7/ICd1PW+lTpkaz/DCmZffKf9Q++gxC++X5Q++t3630qPPw+BCQ7optexYA2va9t96noRXXoxwnX3y/KH317GIUe7X5Q++tHxCXDQvh1dxfEPkjIsQTluCTyUnKt++RRzqRjcLh4SolljjL3yhmVS2UXbKCbtYb22qNMtrv8MuMSl/KX5Q++rvhnC4tGmli/gzr/wBxB+YVPwmBw8qZ45I3TUZlZWXTcEg20591en4bAI+sLoI7Kc5ZQtmtlOa9rG4t5xVlBIpLK2cWmVsWSjKwyRjskEaF9NK0K1WDBRwAuzKijdmIUC5A1J03sKs71cyPVKUoBSlKAUpSgFKUoBSlKAUpSgFKUoBSlKAUpSgFKUoBSlKAUpSgFYbjHRiebHlxpGoVkcufKJUFRY3FhmsABsNbk1ua8c6GeTEsipmKl6KtjI8USzRLLmiiDo3WIsLlo5FJKlL4i822oEe1tIuE41JNieHSTwYiOSKPFLiPzebKsjLGujBMrKzIxFidCtb8UH2ULpUfn+Igknx+IEEUkaYiPDI5eKSNHSJpWmlZsujMpSAA9uzFrZQCfQw7x4eTh00DsnXQiHJFK8TYWSZHMZkClV6tesjs1uyqd9b419WhJ+b8U4ZinwckEyO4weVY3yljiD1idTKALkmOHyv3yT7mv0LB4sSoHUMAc1g6MjaMRqrgMNuY1Fjzrof79FeqA//Z"/>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AU"/>
          </a:p>
        </p:txBody>
      </p:sp>
      <p:pic>
        <p:nvPicPr>
          <p:cNvPr id="56324" name="Picture 4" descr="http://www.umm.edu/graphics/images/en/9121.jpg"/>
          <p:cNvPicPr>
            <a:picLocks noChangeAspect="1" noChangeArrowheads="1"/>
          </p:cNvPicPr>
          <p:nvPr/>
        </p:nvPicPr>
        <p:blipFill>
          <a:blip r:embed="rId2" cstate="print"/>
          <a:srcRect/>
          <a:stretch>
            <a:fillRect/>
          </a:stretch>
        </p:blipFill>
        <p:spPr bwMode="auto">
          <a:xfrm>
            <a:off x="6012160" y="3501008"/>
            <a:ext cx="2970329" cy="2376264"/>
          </a:xfrm>
          <a:prstGeom prst="rect">
            <a:avLst/>
          </a:prstGeom>
          <a:noFill/>
        </p:spPr>
      </p:pic>
      <p:pic>
        <p:nvPicPr>
          <p:cNvPr id="56326" name="Picture 6" descr="http://t0.gstatic.com/images?q=tbn:ANd9GcTia5QLQN9DrOApH2ne4jKcWDuxoLIKFoYC7-j46rBpFOGgK8nR"/>
          <p:cNvPicPr>
            <a:picLocks noChangeAspect="1" noChangeArrowheads="1"/>
          </p:cNvPicPr>
          <p:nvPr/>
        </p:nvPicPr>
        <p:blipFill>
          <a:blip r:embed="rId3" cstate="print"/>
          <a:srcRect/>
          <a:stretch>
            <a:fillRect/>
          </a:stretch>
        </p:blipFill>
        <p:spPr bwMode="auto">
          <a:xfrm>
            <a:off x="6732240" y="1268760"/>
            <a:ext cx="2143125" cy="2133601"/>
          </a:xfrm>
          <a:prstGeom prst="rect">
            <a:avLst/>
          </a:prstGeom>
          <a:noFill/>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b="1" dirty="0"/>
              <a:t>Bad brains and blood....</a:t>
            </a:r>
          </a:p>
        </p:txBody>
      </p:sp>
      <p:sp>
        <p:nvSpPr>
          <p:cNvPr id="3" name="Content Placeholder 2"/>
          <p:cNvSpPr>
            <a:spLocks noGrp="1"/>
          </p:cNvSpPr>
          <p:nvPr>
            <p:ph sz="quarter" idx="1"/>
          </p:nvPr>
        </p:nvSpPr>
        <p:spPr>
          <a:xfrm>
            <a:off x="457200" y="1219200"/>
            <a:ext cx="5482952" cy="4937760"/>
          </a:xfrm>
        </p:spPr>
        <p:txBody>
          <a:bodyPr>
            <a:normAutofit fontScale="92500"/>
          </a:bodyPr>
          <a:lstStyle/>
          <a:p>
            <a:endParaRPr lang="en-AU" dirty="0"/>
          </a:p>
          <a:p>
            <a:r>
              <a:rPr lang="en-AU" dirty="0"/>
              <a:t>All throughout history it was strongly believed by men who held positions in the </a:t>
            </a:r>
            <a:r>
              <a:rPr lang="en-AU" b="1" dirty="0"/>
              <a:t>state, in religion, and in medicine, </a:t>
            </a:r>
            <a:r>
              <a:rPr lang="en-AU" i="1" dirty="0"/>
              <a:t>that women’s reproductive organs greatly influenced their brains and their thinking.</a:t>
            </a:r>
          </a:p>
          <a:p>
            <a:endParaRPr lang="en-AU" dirty="0"/>
          </a:p>
          <a:p>
            <a:r>
              <a:rPr lang="en-AU" dirty="0"/>
              <a:t>These connections were believed to make women </a:t>
            </a:r>
            <a:r>
              <a:rPr lang="en-AU" b="1" dirty="0"/>
              <a:t>incapable of pursuing intellectual thought, weak-willed, and prone to madness or hysteria.</a:t>
            </a:r>
          </a:p>
        </p:txBody>
      </p:sp>
      <p:pic>
        <p:nvPicPr>
          <p:cNvPr id="81922" name="Picture 2" descr="http://images.fineartamerica.com/images-medium/uterus-viktoria-tormassy.jpg"/>
          <p:cNvPicPr>
            <a:picLocks noChangeAspect="1" noChangeArrowheads="1"/>
          </p:cNvPicPr>
          <p:nvPr/>
        </p:nvPicPr>
        <p:blipFill>
          <a:blip r:embed="rId2" cstate="print"/>
          <a:srcRect/>
          <a:stretch>
            <a:fillRect/>
          </a:stretch>
        </p:blipFill>
        <p:spPr bwMode="auto">
          <a:xfrm>
            <a:off x="5796136" y="404664"/>
            <a:ext cx="3134405" cy="3960440"/>
          </a:xfrm>
          <a:prstGeom prst="rect">
            <a:avLst/>
          </a:prstGeom>
          <a:noFill/>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AU" b="1" dirty="0"/>
              <a:t>How did society deal with all these ‘mad’ women?</a:t>
            </a:r>
          </a:p>
        </p:txBody>
      </p:sp>
      <p:sp>
        <p:nvSpPr>
          <p:cNvPr id="3" name="Content Placeholder 2"/>
          <p:cNvSpPr>
            <a:spLocks noGrp="1"/>
          </p:cNvSpPr>
          <p:nvPr>
            <p:ph sz="quarter" idx="1"/>
          </p:nvPr>
        </p:nvSpPr>
        <p:spPr>
          <a:xfrm>
            <a:off x="457200" y="1219200"/>
            <a:ext cx="5266928" cy="5090120"/>
          </a:xfrm>
        </p:spPr>
        <p:txBody>
          <a:bodyPr>
            <a:normAutofit fontScale="85000" lnSpcReduction="10000"/>
          </a:bodyPr>
          <a:lstStyle/>
          <a:p>
            <a:r>
              <a:rPr lang="en-AU" b="1" dirty="0"/>
              <a:t>Hippocrates had one idea...</a:t>
            </a:r>
          </a:p>
          <a:p>
            <a:endParaRPr lang="en-AU" dirty="0"/>
          </a:p>
          <a:p>
            <a:r>
              <a:rPr lang="en-AU" i="1" dirty="0"/>
              <a:t>‘Because of this displacement, the womb came into sympathy with the upper parts of the body; this explained suffocation and sensory disturbances, and justified the use of fumigations: to push the womb downwards, one made the patient inhale through the nose fetid-smelling substances’</a:t>
            </a:r>
          </a:p>
          <a:p>
            <a:endParaRPr lang="en-AU" dirty="0"/>
          </a:p>
          <a:p>
            <a:endParaRPr lang="en-AU" dirty="0"/>
          </a:p>
          <a:p>
            <a:r>
              <a:rPr lang="en-AU" b="1" dirty="0"/>
              <a:t>Ref: </a:t>
            </a:r>
            <a:r>
              <a:rPr lang="en-AU" dirty="0" err="1"/>
              <a:t>Uta</a:t>
            </a:r>
            <a:r>
              <a:rPr lang="en-AU" dirty="0"/>
              <a:t> Ranke-Heinemann (1991). </a:t>
            </a:r>
            <a:r>
              <a:rPr lang="en-AU" u="sng" dirty="0">
                <a:hlinkClick r:id="rId2" action="ppaction://hlinkfile"/>
              </a:rPr>
              <a:t>Eunuchs for the Kingdom of Heaven : Women, Sexuality, and the Catholic Church</a:t>
            </a:r>
            <a:r>
              <a:rPr lang="en-AU" dirty="0"/>
              <a:t>. </a:t>
            </a:r>
          </a:p>
          <a:p>
            <a:endParaRPr lang="en-AU" dirty="0"/>
          </a:p>
          <a:p>
            <a:endParaRPr lang="en-AU" dirty="0"/>
          </a:p>
        </p:txBody>
      </p:sp>
      <p:pic>
        <p:nvPicPr>
          <p:cNvPr id="53250" name="Picture 2" descr="http://danielfranklingomez.com/blog/wp-content/uploads/2008/09/hysteria.jpg"/>
          <p:cNvPicPr>
            <a:picLocks noChangeAspect="1" noChangeArrowheads="1"/>
          </p:cNvPicPr>
          <p:nvPr/>
        </p:nvPicPr>
        <p:blipFill>
          <a:blip r:embed="rId3" cstate="print"/>
          <a:srcRect/>
          <a:stretch>
            <a:fillRect/>
          </a:stretch>
        </p:blipFill>
        <p:spPr bwMode="auto">
          <a:xfrm>
            <a:off x="6124575" y="1285860"/>
            <a:ext cx="3019425" cy="4324350"/>
          </a:xfrm>
          <a:prstGeom prst="rect">
            <a:avLst/>
          </a:prstGeom>
          <a:noFill/>
        </p:spPr>
      </p:pic>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Origin">
  <a:themeElements>
    <a:clrScheme name="Origin">
      <a:dk1>
        <a:sysClr val="windowText" lastClr="000000"/>
      </a:dk1>
      <a:lt1>
        <a:sysClr val="window" lastClr="FFFFFF"/>
      </a:lt1>
      <a:dk2>
        <a:srgbClr val="464653"/>
      </a:dk2>
      <a:lt2>
        <a:srgbClr val="DDE9EC"/>
      </a:lt2>
      <a:accent1>
        <a:srgbClr val="727CA3"/>
      </a:accent1>
      <a:accent2>
        <a:srgbClr val="9FB8CD"/>
      </a:accent2>
      <a:accent3>
        <a:srgbClr val="D2DA7A"/>
      </a:accent3>
      <a:accent4>
        <a:srgbClr val="FADA7A"/>
      </a:accent4>
      <a:accent5>
        <a:srgbClr val="B88472"/>
      </a:accent5>
      <a:accent6>
        <a:srgbClr val="8E736A"/>
      </a:accent6>
      <a:hlink>
        <a:srgbClr val="B292CA"/>
      </a:hlink>
      <a:folHlink>
        <a:srgbClr val="6B5680"/>
      </a:folHlink>
    </a:clrScheme>
    <a:fontScheme name="Origin">
      <a:majorFont>
        <a:latin typeface="Bookman Old Style"/>
        <a:ea typeface=""/>
        <a:cs typeface=""/>
        <a:font script="Grek" typeface="Cambria"/>
        <a:font script="Cyrl" typeface="Cambria"/>
        <a:font script="Jpan" typeface="HG明朝E"/>
        <a:font script="Hang" typeface="돋움"/>
        <a:font script="Hans" typeface="宋体"/>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Gill Sans MT"/>
        <a:ea typeface=""/>
        <a:cs typeface=""/>
        <a:font script="Grek" typeface="Calibri"/>
        <a:font script="Cyrl" typeface="Calibri"/>
        <a:font script="Jpan" typeface="ＭＳ Ｐゴシック"/>
        <a:font script="Hang" typeface="맑은 고딕"/>
        <a:font script="Hans" typeface="华文新魏"/>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rigin">
      <a:fillStyleLst>
        <a:solidFill>
          <a:schemeClr val="phClr"/>
        </a:solidFill>
        <a:gradFill rotWithShape="1">
          <a:gsLst>
            <a:gs pos="0">
              <a:schemeClr val="phClr">
                <a:tint val="45000"/>
                <a:satMod val="200000"/>
              </a:schemeClr>
            </a:gs>
            <a:gs pos="30000">
              <a:schemeClr val="phClr">
                <a:tint val="61000"/>
                <a:satMod val="200000"/>
              </a:schemeClr>
            </a:gs>
            <a:gs pos="45000">
              <a:schemeClr val="phClr">
                <a:tint val="66000"/>
                <a:satMod val="200000"/>
              </a:schemeClr>
            </a:gs>
            <a:gs pos="55000">
              <a:schemeClr val="phClr">
                <a:tint val="66000"/>
                <a:satMod val="200000"/>
              </a:schemeClr>
            </a:gs>
            <a:gs pos="73000">
              <a:schemeClr val="phClr">
                <a:tint val="61000"/>
                <a:satMod val="200000"/>
              </a:schemeClr>
            </a:gs>
            <a:gs pos="100000">
              <a:schemeClr val="phClr">
                <a:tint val="45000"/>
                <a:satMod val="200000"/>
              </a:schemeClr>
            </a:gs>
          </a:gsLst>
          <a:lin ang="950000" scaled="1"/>
        </a:gradFill>
        <a:gradFill rotWithShape="1">
          <a:gsLst>
            <a:gs pos="0">
              <a:schemeClr val="phClr">
                <a:shade val="63000"/>
              </a:schemeClr>
            </a:gs>
            <a:gs pos="30000">
              <a:schemeClr val="phClr">
                <a:shade val="90000"/>
                <a:satMod val="110000"/>
              </a:schemeClr>
            </a:gs>
            <a:gs pos="45000">
              <a:schemeClr val="phClr">
                <a:shade val="100000"/>
                <a:satMod val="118000"/>
              </a:schemeClr>
            </a:gs>
            <a:gs pos="55000">
              <a:schemeClr val="phClr">
                <a:shade val="100000"/>
                <a:satMod val="118000"/>
              </a:schemeClr>
            </a:gs>
            <a:gs pos="73000">
              <a:schemeClr val="phClr">
                <a:shade val="90000"/>
                <a:satMod val="110000"/>
              </a:schemeClr>
            </a:gs>
            <a:gs pos="100000">
              <a:schemeClr val="phClr">
                <a:shade val="63000"/>
              </a:schemeClr>
            </a:gs>
          </a:gsLst>
          <a:lin ang="950000" scaled="1"/>
        </a:gradFill>
      </a:fillStyleLst>
      <a:lnStyleLst>
        <a:ln w="9525" cap="flat" cmpd="sng" algn="ctr">
          <a:solidFill>
            <a:schemeClr val="phClr"/>
          </a:solidFill>
          <a:prstDash val="solid"/>
        </a:ln>
        <a:ln w="19050" cap="flat" cmpd="sng" algn="ctr">
          <a:solidFill>
            <a:schemeClr val="phClr"/>
          </a:solidFill>
          <a:prstDash val="solid"/>
        </a:ln>
        <a:ln w="25400" cap="flat" cmpd="sng" algn="ctr">
          <a:solidFill>
            <a:schemeClr val="phClr"/>
          </a:solidFill>
          <a:prstDash val="solid"/>
        </a:ln>
      </a:lnStyleLst>
      <a:effectStyleLst>
        <a:effectStyle>
          <a:effectLst>
            <a:outerShdw blurRad="38100" dist="25400" dir="5400000" rotWithShape="0">
              <a:srgbClr val="000000">
                <a:alpha val="40000"/>
              </a:srgbClr>
            </a:outerShdw>
          </a:effectLst>
        </a:effectStyle>
        <a:effectStyle>
          <a:effectLst>
            <a:outerShdw blurRad="50800" dist="43000" dir="5400000" rotWithShape="0">
              <a:srgbClr val="000000">
                <a:alpha val="40000"/>
              </a:srgbClr>
            </a:outerShdw>
          </a:effectLst>
          <a:scene3d>
            <a:camera prst="orthographicFront" fov="0">
              <a:rot lat="0" lon="0" rev="0"/>
            </a:camera>
            <a:lightRig rig="balanced" dir="t">
              <a:rot lat="0" lon="0" rev="0"/>
            </a:lightRig>
          </a:scene3d>
          <a:sp3d prstMaterial="matte">
            <a:bevelT w="0" h="0"/>
            <a:contourClr>
              <a:schemeClr val="phClr">
                <a:tint val="100000"/>
                <a:shade val="100000"/>
                <a:hueMod val="100000"/>
                <a:satMod val="100000"/>
              </a:schemeClr>
            </a:contourClr>
          </a:sp3d>
        </a:effectStyle>
        <a:effectStyle>
          <a:effectLst>
            <a:outerShdw blurRad="50800" dist="25400" dir="5400000" rotWithShape="0">
              <a:srgbClr val="000000">
                <a:alpha val="50000"/>
              </a:srgbClr>
            </a:outerShdw>
          </a:effectLst>
          <a:scene3d>
            <a:camera prst="orthographicFront" fov="0">
              <a:rot lat="0" lon="0" rev="0"/>
            </a:camera>
            <a:lightRig rig="soft" dir="t">
              <a:rot lat="0" lon="0" rev="2700000"/>
            </a:lightRig>
          </a:scene3d>
          <a:sp3d prstMaterial="matte">
            <a:bevelT w="50800" h="50800"/>
            <a:contourClr>
              <a:schemeClr val="phClr"/>
            </a:contourClr>
          </a:sp3d>
        </a:effectStyle>
      </a:effectStyleLst>
      <a:bgFillStyleLst>
        <a:solidFill>
          <a:schemeClr val="phClr"/>
        </a:solidFill>
        <a:gradFill rotWithShape="1">
          <a:gsLst>
            <a:gs pos="0">
              <a:schemeClr val="phClr">
                <a:shade val="60000"/>
                <a:satMod val="300000"/>
              </a:schemeClr>
            </a:gs>
            <a:gs pos="30000">
              <a:schemeClr val="phClr">
                <a:shade val="80000"/>
                <a:satMod val="230000"/>
              </a:schemeClr>
            </a:gs>
            <a:gs pos="100000">
              <a:schemeClr val="phClr">
                <a:tint val="97000"/>
                <a:satMod val="220000"/>
              </a:schemeClr>
            </a:gs>
          </a:gsLst>
          <a:lin ang="16200000" scaled="1"/>
        </a:gradFill>
        <a:blipFill>
          <a:blip xmlns:r="http://schemas.openxmlformats.org/officeDocument/2006/relationships" r:embed="rId1">
            <a:duotone>
              <a:schemeClr val="phClr">
                <a:shade val="6000"/>
                <a:satMod val="120000"/>
              </a:schemeClr>
              <a:schemeClr val="phClr">
                <a:tint val="90000"/>
              </a:schemeClr>
            </a:duotone>
          </a:blip>
          <a:tile tx="0" ty="0" sx="35000" sy="40000" flip="x"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Origin</Template>
  <TotalTime>983</TotalTime>
  <Words>6474</Words>
  <Application>Microsoft Office PowerPoint</Application>
  <PresentationFormat>On-screen Show (4:3)</PresentationFormat>
  <Paragraphs>550</Paragraphs>
  <Slides>69</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69</vt:i4>
      </vt:variant>
    </vt:vector>
  </HeadingPairs>
  <TitlesOfParts>
    <vt:vector size="74" baseType="lpstr">
      <vt:lpstr>Bookman Old Style</vt:lpstr>
      <vt:lpstr>Gill Sans MT</vt:lpstr>
      <vt:lpstr>Wingdings</vt:lpstr>
      <vt:lpstr>Wingdings 3</vt:lpstr>
      <vt:lpstr>Origin</vt:lpstr>
      <vt:lpstr>Mental Health and Substance Abuse in Women Across the Ages</vt:lpstr>
      <vt:lpstr>Women and Hysterical Histories...</vt:lpstr>
      <vt:lpstr>The Menacing Menses...</vt:lpstr>
      <vt:lpstr>What does the bible say about menstruation?</vt:lpstr>
      <vt:lpstr>More from the Morbid Menstruations...</vt:lpstr>
      <vt:lpstr>The Red Tent</vt:lpstr>
      <vt:lpstr>‘Concerning the Physiological and Intellectual Weakness of Women’</vt:lpstr>
      <vt:lpstr>Bad brains and blood....</vt:lpstr>
      <vt:lpstr>How did society deal with all these ‘mad’ women?</vt:lpstr>
      <vt:lpstr>Treating Hysteria – Proceed To Privates with Caution...</vt:lpstr>
      <vt:lpstr>Too Nervous and Hysterical for Politics...</vt:lpstr>
      <vt:lpstr>Barbara Ehrenreich and Deidre English (1978)</vt:lpstr>
      <vt:lpstr>The False Economies of Fainting... Back to bed with you, young lady!</vt:lpstr>
      <vt:lpstr>More from Ehrenreich and English...</vt:lpstr>
      <vt:lpstr>Hysteria A Movie </vt:lpstr>
      <vt:lpstr>1920s to the 1950s... Still not much better.</vt:lpstr>
      <vt:lpstr>Social Context of Being a Woman in the 1950s</vt:lpstr>
      <vt:lpstr>Tips on Being a Good Wife in the 1950s</vt:lpstr>
      <vt:lpstr>What to Expect if you are Expecting... 1970s</vt:lpstr>
      <vt:lpstr>And... Do the laundry BEFORE giving birth.</vt:lpstr>
      <vt:lpstr>How did Women Cope?</vt:lpstr>
      <vt:lpstr>Self-Medication Through the Ages...</vt:lpstr>
      <vt:lpstr>Self-Medication Through the Ages...</vt:lpstr>
      <vt:lpstr>Women and Poisonous Potions: Giving as good as the got...</vt:lpstr>
      <vt:lpstr>Literature – Helping us Understand Women’s Lives across the 20th Century..</vt:lpstr>
      <vt:lpstr>Pockets full of Stones...Very Smart and Very ‘Mad’ Women in History.</vt:lpstr>
      <vt:lpstr>I listened to the brag of my heart, I am, I am, I am – Sylvia Plath.</vt:lpstr>
      <vt:lpstr>‘Resume’ by Dorothy Parker</vt:lpstr>
      <vt:lpstr>But back then, things for women were pretty difficult...</vt:lpstr>
      <vt:lpstr>Fast Forward to 2012...What are ‘things like’ for contemporary Australian Women?</vt:lpstr>
      <vt:lpstr>So....How Mentally ‘Well’ are Australian Women?</vt:lpstr>
      <vt:lpstr>Eating Disorders</vt:lpstr>
      <vt:lpstr>Drunkorexia’ – Disordered Eating and Alcohol Consumption</vt:lpstr>
      <vt:lpstr>Drunkorexia: Why do women do it?</vt:lpstr>
      <vt:lpstr>Postnatal Depression</vt:lpstr>
      <vt:lpstr>Anxiety</vt:lpstr>
      <vt:lpstr>Depression, Self-Harm, and Suicide</vt:lpstr>
      <vt:lpstr>Depression in Australia</vt:lpstr>
      <vt:lpstr>Borderline Personality Disorder (BPD)</vt:lpstr>
      <vt:lpstr>Psychosis</vt:lpstr>
      <vt:lpstr>What Happens to Women who get Schizophrenia?</vt:lpstr>
      <vt:lpstr>How Substance-Dependent are Australian Women?</vt:lpstr>
      <vt:lpstr>Alcohol – So, what’s yer poison?</vt:lpstr>
      <vt:lpstr> Alcohol Consumption Amongst Australian Women, 2004-2005.</vt:lpstr>
      <vt:lpstr>Alcohol and Women’s Mental Health</vt:lpstr>
      <vt:lpstr>Serenity now...(Insanity later) </vt:lpstr>
      <vt:lpstr>Alcohol and Depression</vt:lpstr>
      <vt:lpstr>Explaining the Alcohol and Depression Connection...</vt:lpstr>
      <vt:lpstr>Explaining the Alcohol and Depression Connection...</vt:lpstr>
      <vt:lpstr>Explaining the Alcohol and Depression Connection...</vt:lpstr>
      <vt:lpstr>The Brain Chemistry of Depression </vt:lpstr>
      <vt:lpstr>Illicit Drugs – ‘Club Drugs’</vt:lpstr>
      <vt:lpstr>Drug Abuse and Women: Prevalence and Incidence in Australia</vt:lpstr>
      <vt:lpstr>Social and Health Risk for Drug-Using Women</vt:lpstr>
      <vt:lpstr>Women, Social Contexts, and Substance Abuse</vt:lpstr>
      <vt:lpstr>Women, Drug-Injecting, and HIV</vt:lpstr>
      <vt:lpstr>Sex, Drugs, and HIV – Let’s Get Rational</vt:lpstr>
      <vt:lpstr> Drug Addiction in Pregnant Women</vt:lpstr>
      <vt:lpstr>Do Women with Mental Illness Smoke More?</vt:lpstr>
      <vt:lpstr>Helping Women to Quit Smoking...</vt:lpstr>
      <vt:lpstr>Admission Rates to Emergency Services for Mental Illness and Drug/Alcohol Abuse</vt:lpstr>
      <vt:lpstr>Admission Rates to Emergency Services for Psychosis, Depression, and/or Anxiety</vt:lpstr>
      <vt:lpstr>Time for some critical thinking...</vt:lpstr>
      <vt:lpstr>Time for some critical thinking...</vt:lpstr>
      <vt:lpstr>Taking a Multi-Variates Analysis of the Determinants of Women’s Mental Health...</vt:lpstr>
      <vt:lpstr>What is to be done? (Social Reponses)</vt:lpstr>
      <vt:lpstr>And this might help </vt:lpstr>
      <vt:lpstr>The story of the woman who knew how to cook rice...</vt:lpstr>
      <vt:lpstr>Women are important. Take care of them.</vt:lpstr>
    </vt:vector>
  </TitlesOfParts>
  <Company>QUT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Mental Health and Substance Abuse in Women Across the Ages</dc:title>
  <dc:creator>Julie-Anne</dc:creator>
  <cp:lastModifiedBy>Oliver Carroll</cp:lastModifiedBy>
  <cp:revision>230</cp:revision>
  <dcterms:created xsi:type="dcterms:W3CDTF">2011-10-10T23:52:09Z</dcterms:created>
  <dcterms:modified xsi:type="dcterms:W3CDTF">2017-09-10T05:40:14Z</dcterms:modified>
</cp:coreProperties>
</file>